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77" r:id="rId3"/>
    <p:sldId id="268" r:id="rId4"/>
    <p:sldId id="267" r:id="rId5"/>
    <p:sldId id="275" r:id="rId6"/>
    <p:sldId id="271" r:id="rId7"/>
    <p:sldId id="280" r:id="rId8"/>
    <p:sldId id="276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2548-7BE5-4A4E-8232-8DEC85641FF7}" type="datetimeFigureOut">
              <a:rPr lang="en-US" smtClean="0"/>
              <a:pPr/>
              <a:t>2/18/2022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68E5-4738-4E84-8145-C7E68743AFAC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2548-7BE5-4A4E-8232-8DEC85641FF7}" type="datetimeFigureOut">
              <a:rPr lang="en-US" smtClean="0"/>
              <a:pPr/>
              <a:t>2/18/2022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68E5-4738-4E84-8145-C7E68743AFAC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2548-7BE5-4A4E-8232-8DEC85641FF7}" type="datetimeFigureOut">
              <a:rPr lang="en-US" smtClean="0"/>
              <a:pPr/>
              <a:t>2/18/2022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68E5-4738-4E84-8145-C7E68743AFAC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2548-7BE5-4A4E-8232-8DEC85641FF7}" type="datetimeFigureOut">
              <a:rPr lang="en-US" smtClean="0"/>
              <a:pPr/>
              <a:t>2/18/2022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68E5-4738-4E84-8145-C7E68743AFAC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2548-7BE5-4A4E-8232-8DEC85641FF7}" type="datetimeFigureOut">
              <a:rPr lang="en-US" smtClean="0"/>
              <a:pPr/>
              <a:t>2/18/2022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68E5-4738-4E84-8145-C7E68743AFAC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2548-7BE5-4A4E-8232-8DEC85641FF7}" type="datetimeFigureOut">
              <a:rPr lang="en-US" smtClean="0"/>
              <a:pPr/>
              <a:t>2/18/2022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68E5-4738-4E84-8145-C7E68743AFAC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2548-7BE5-4A4E-8232-8DEC85641FF7}" type="datetimeFigureOut">
              <a:rPr lang="en-US" smtClean="0"/>
              <a:pPr/>
              <a:t>2/18/2022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68E5-4738-4E84-8145-C7E68743AFAC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2548-7BE5-4A4E-8232-8DEC85641FF7}" type="datetimeFigureOut">
              <a:rPr lang="en-US" smtClean="0"/>
              <a:pPr/>
              <a:t>2/18/2022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68E5-4738-4E84-8145-C7E68743AFAC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2548-7BE5-4A4E-8232-8DEC85641FF7}" type="datetimeFigureOut">
              <a:rPr lang="en-US" smtClean="0"/>
              <a:pPr/>
              <a:t>2/18/2022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68E5-4738-4E84-8145-C7E68743AFAC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2548-7BE5-4A4E-8232-8DEC85641FF7}" type="datetimeFigureOut">
              <a:rPr lang="en-US" smtClean="0"/>
              <a:pPr/>
              <a:t>2/18/2022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68E5-4738-4E84-8145-C7E68743AFAC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2548-7BE5-4A4E-8232-8DEC85641FF7}" type="datetimeFigureOut">
              <a:rPr lang="en-US" smtClean="0"/>
              <a:pPr/>
              <a:t>2/18/2022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68E5-4738-4E84-8145-C7E68743AFAC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72548-7BE5-4A4E-8232-8DEC85641FF7}" type="datetimeFigureOut">
              <a:rPr lang="en-US" smtClean="0"/>
              <a:pPr/>
              <a:t>2/18/2022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368E5-4738-4E84-8145-C7E68743AFAC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RUSHES-TOP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214422"/>
            <a:ext cx="6609645" cy="928694"/>
          </a:xfrm>
          <a:prstGeom prst="rect">
            <a:avLst/>
          </a:prstGeom>
        </p:spPr>
      </p:pic>
      <p:pic>
        <p:nvPicPr>
          <p:cNvPr id="6" name="Picture 5" descr="Mercia-Marches.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43106" y="-1143032"/>
            <a:ext cx="10642103" cy="4214842"/>
          </a:xfrm>
          <a:prstGeom prst="rect">
            <a:avLst/>
          </a:prstGeom>
        </p:spPr>
      </p:pic>
      <p:pic>
        <p:nvPicPr>
          <p:cNvPr id="7" name="Picture 6" descr="Zoom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35299"/>
            <a:ext cx="9144000" cy="2994163"/>
          </a:xfrm>
          <a:prstGeom prst="rect">
            <a:avLst/>
          </a:prstGeom>
        </p:spPr>
      </p:pic>
      <p:pic>
        <p:nvPicPr>
          <p:cNvPr id="9" name="Content Placeholder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00306"/>
            <a:ext cx="3143240" cy="43576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2844" y="3286124"/>
            <a:ext cx="3214710" cy="35718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base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will operate </a:t>
            </a:r>
            <a:r>
              <a:rPr lang="en-GB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less formally than the traditional Rotary </a:t>
            </a:r>
            <a:r>
              <a:rPr lang="en-GB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model</a:t>
            </a:r>
          </a:p>
          <a:p>
            <a:pPr fontAlgn="base">
              <a:buFont typeface="Arial" pitchFamily="34" charset="0"/>
              <a:buChar char="•"/>
            </a:pPr>
            <a:endParaRPr lang="en-GB" sz="2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fontAlgn="base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meet primarily online</a:t>
            </a:r>
          </a:p>
          <a:p>
            <a:pPr fontAlgn="base">
              <a:buFont typeface="Arial" pitchFamily="34" charset="0"/>
              <a:buChar char="•"/>
            </a:pPr>
            <a:endParaRPr lang="en-GB" sz="2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fontAlgn="base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members do what they can, when they can</a:t>
            </a:r>
          </a:p>
          <a:p>
            <a:pPr fontAlgn="base"/>
            <a:endParaRPr lang="en-GB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7554" y="2571744"/>
            <a:ext cx="4929222" cy="8572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base"/>
            <a:r>
              <a:rPr lang="en-GB" sz="4000" b="1" dirty="0" smtClean="0"/>
              <a:t>A passport club that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RUSHES-TOP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214422"/>
            <a:ext cx="6609645" cy="928694"/>
          </a:xfrm>
          <a:prstGeom prst="rect">
            <a:avLst/>
          </a:prstGeom>
        </p:spPr>
      </p:pic>
      <p:pic>
        <p:nvPicPr>
          <p:cNvPr id="6" name="Picture 5" descr="Mercia-Marches.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14544" y="-1143032"/>
            <a:ext cx="10642103" cy="42148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7158" y="2428868"/>
            <a:ext cx="4071966" cy="37862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base">
              <a:buFont typeface="Arial" pitchFamily="34" charset="0"/>
              <a:buChar char="•"/>
            </a:pPr>
            <a:r>
              <a:rPr lang="en-GB" sz="2000" b="1" dirty="0" smtClean="0"/>
              <a:t>Our </a:t>
            </a:r>
            <a:r>
              <a:rPr lang="en-GB" sz="2000" b="1" dirty="0"/>
              <a:t>objective is to provide a more flexible and diverse </a:t>
            </a:r>
            <a:r>
              <a:rPr lang="en-GB" sz="2000" b="1" dirty="0" smtClean="0"/>
              <a:t>membership </a:t>
            </a:r>
          </a:p>
          <a:p>
            <a:pPr fontAlgn="base"/>
            <a:endParaRPr lang="en-GB" sz="2000" b="1" dirty="0" smtClean="0"/>
          </a:p>
          <a:p>
            <a:pPr fontAlgn="base">
              <a:buFont typeface="Arial" pitchFamily="34" charset="0"/>
              <a:buChar char="•"/>
            </a:pPr>
            <a:r>
              <a:rPr lang="en-GB" sz="2000" b="1" dirty="0" smtClean="0"/>
              <a:t>We want to ensure</a:t>
            </a:r>
            <a:r>
              <a:rPr lang="en-GB" sz="2000" b="1" dirty="0" smtClean="0">
                <a:solidFill>
                  <a:srgbClr val="0070C0"/>
                </a:solidFill>
              </a:rPr>
              <a:t> everyone </a:t>
            </a:r>
            <a:r>
              <a:rPr lang="en-GB" sz="2000" b="1" dirty="0" smtClean="0"/>
              <a:t>has equal access to our resources and opportunities </a:t>
            </a:r>
          </a:p>
          <a:p>
            <a:pPr fontAlgn="base"/>
            <a:endParaRPr lang="en-GB" sz="2000" b="1" dirty="0" smtClean="0"/>
          </a:p>
          <a:p>
            <a:pPr fontAlgn="base">
              <a:buFont typeface="Arial" pitchFamily="34" charset="0"/>
              <a:buChar char="•"/>
            </a:pPr>
            <a:r>
              <a:rPr lang="en-GB" sz="2000" b="1" dirty="0" smtClean="0"/>
              <a:t>We are committed to EDI (Equality, Diversity and Inclusion) and welcome all individuals to join us in M&amp;M Rotary </a:t>
            </a:r>
          </a:p>
          <a:p>
            <a:pPr fontAlgn="base">
              <a:buFont typeface="Arial" pitchFamily="34" charset="0"/>
              <a:buChar char="•"/>
            </a:pPr>
            <a:endParaRPr lang="en-GB" sz="2400" b="1" dirty="0" smtClean="0"/>
          </a:p>
          <a:p>
            <a:pPr fontAlgn="base"/>
            <a:endParaRPr lang="en-GB" sz="2400" b="1" dirty="0" smtClean="0"/>
          </a:p>
          <a:p>
            <a:pPr fontAlgn="base"/>
            <a:endParaRPr lang="en-GB" sz="2400" dirty="0"/>
          </a:p>
        </p:txBody>
      </p:sp>
      <p:pic>
        <p:nvPicPr>
          <p:cNvPr id="11" name="Content Placeholder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48" y="2357430"/>
            <a:ext cx="5224778" cy="400050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86282" y="2928934"/>
            <a:ext cx="4214874" cy="2571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Equality </a:t>
            </a:r>
            <a:r>
              <a:rPr lang="en-GB" dirty="0" smtClean="0"/>
              <a:t>means that each person has access to the resources, opportunities, networks and support they need to thrive. </a:t>
            </a:r>
          </a:p>
          <a:p>
            <a:endParaRPr lang="en-GB" dirty="0" smtClean="0"/>
          </a:p>
          <a:p>
            <a:r>
              <a:rPr lang="en-GB" b="1" dirty="0" smtClean="0"/>
              <a:t>Diversity</a:t>
            </a:r>
            <a:r>
              <a:rPr lang="en-GB" dirty="0" smtClean="0"/>
              <a:t> is recognising, respecting and celebrating each other's differences. </a:t>
            </a:r>
          </a:p>
          <a:p>
            <a:endParaRPr lang="en-GB" dirty="0" smtClean="0"/>
          </a:p>
          <a:p>
            <a:r>
              <a:rPr lang="en-GB" b="1" dirty="0" smtClean="0"/>
              <a:t>Inclusion</a:t>
            </a:r>
            <a:r>
              <a:rPr lang="en-GB" dirty="0" smtClean="0"/>
              <a:t> means creating an environment where everyone feels welcome and valued. </a:t>
            </a:r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RUSHES-TOP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428736"/>
            <a:ext cx="6609645" cy="928694"/>
          </a:xfrm>
          <a:prstGeom prst="rect">
            <a:avLst/>
          </a:prstGeom>
        </p:spPr>
      </p:pic>
      <p:pic>
        <p:nvPicPr>
          <p:cNvPr id="6" name="Picture 5" descr="Mercia-Marches.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85982" y="-928718"/>
            <a:ext cx="10642103" cy="42148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00562" y="2928934"/>
            <a:ext cx="4429156" cy="37862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2000" dirty="0" smtClean="0"/>
              <a:t>We would like to help ensure that all children, young people and adults with disabilities are able to live a healthy, full and fulfilling life in the way they choose.  </a:t>
            </a:r>
          </a:p>
          <a:p>
            <a:endParaRPr lang="en-GB" sz="2000" dirty="0" smtClean="0"/>
          </a:p>
          <a:p>
            <a:pPr algn="ctr"/>
            <a:r>
              <a:rPr lang="en-GB" sz="2400" b="1" dirty="0" smtClean="0"/>
              <a:t>We want to see people living with disabilities becoming full citizens, members of their communities and </a:t>
            </a:r>
            <a:r>
              <a:rPr lang="en-GB" sz="2400" b="1" dirty="0" smtClean="0">
                <a:solidFill>
                  <a:srgbClr val="0070C0"/>
                </a:solidFill>
              </a:rPr>
              <a:t>part of the Rotary Family</a:t>
            </a:r>
            <a:endParaRPr lang="en-GB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2571744"/>
            <a:ext cx="4071966" cy="8572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base"/>
            <a:r>
              <a:rPr lang="en-GB" sz="4000" dirty="0" smtClean="0"/>
              <a:t>Rotary &amp; Disability</a:t>
            </a:r>
            <a:endParaRPr lang="en-GB" sz="4000" dirty="0"/>
          </a:p>
        </p:txBody>
      </p:sp>
      <p:pic>
        <p:nvPicPr>
          <p:cNvPr id="8" name="Picture 7" descr="Member 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239" y="3500439"/>
            <a:ext cx="4078010" cy="3096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RUSHES-TOP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428736"/>
            <a:ext cx="6609645" cy="928694"/>
          </a:xfrm>
          <a:prstGeom prst="rect">
            <a:avLst/>
          </a:prstGeom>
        </p:spPr>
      </p:pic>
      <p:pic>
        <p:nvPicPr>
          <p:cNvPr id="6" name="Picture 5" descr="Mercia-Marches.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43106" y="-928718"/>
            <a:ext cx="10642103" cy="4214842"/>
          </a:xfrm>
          <a:prstGeom prst="rect">
            <a:avLst/>
          </a:prstGeom>
        </p:spPr>
      </p:pic>
      <p:pic>
        <p:nvPicPr>
          <p:cNvPr id="4" name="Picture 3" descr="Longterm Condition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2299772"/>
            <a:ext cx="8625685" cy="45582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RUSHES-TOP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214422"/>
            <a:ext cx="6609645" cy="928694"/>
          </a:xfrm>
          <a:prstGeom prst="rect">
            <a:avLst/>
          </a:prstGeom>
        </p:spPr>
      </p:pic>
      <p:pic>
        <p:nvPicPr>
          <p:cNvPr id="6" name="Picture 5" descr="Mercia-Marches.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43106" y="-1143032"/>
            <a:ext cx="10642103" cy="42148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2500306"/>
            <a:ext cx="8429684" cy="37862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base"/>
            <a:r>
              <a:rPr lang="en-GB" sz="4000" b="1" dirty="0" smtClean="0"/>
              <a:t>Disability facts and figures</a:t>
            </a:r>
          </a:p>
          <a:p>
            <a:pPr fontAlgn="base"/>
            <a:endParaRPr lang="en-GB" sz="2400" b="1" dirty="0" smtClean="0"/>
          </a:p>
          <a:p>
            <a:pPr fontAlgn="base"/>
            <a:r>
              <a:rPr lang="en-GB" sz="2800" b="1" dirty="0" smtClean="0"/>
              <a:t>There are 14.1 million disabled people in the UK</a:t>
            </a:r>
          </a:p>
          <a:p>
            <a:pPr fontAlgn="base"/>
            <a:r>
              <a:rPr lang="en-GB" sz="2800" b="1" dirty="0" smtClean="0"/>
              <a:t> </a:t>
            </a:r>
          </a:p>
          <a:p>
            <a:pPr marL="457200" indent="-457200" fontAlgn="base">
              <a:buFont typeface="Wingdings" pitchFamily="2" charset="2"/>
              <a:buChar char="§"/>
            </a:pPr>
            <a:r>
              <a:rPr lang="en-GB" sz="2800" b="1" dirty="0" smtClean="0"/>
              <a:t>8% of children are disabled</a:t>
            </a:r>
          </a:p>
          <a:p>
            <a:pPr marL="457200" indent="-457200" fontAlgn="base">
              <a:buFont typeface="Wingdings" pitchFamily="2" charset="2"/>
              <a:buChar char="§"/>
            </a:pPr>
            <a:r>
              <a:rPr lang="en-GB" sz="2800" b="1" dirty="0" smtClean="0"/>
              <a:t>19% of working age adults are disabled</a:t>
            </a:r>
          </a:p>
          <a:p>
            <a:pPr marL="457200" indent="-457200" fontAlgn="base">
              <a:buFont typeface="Wingdings" pitchFamily="2" charset="2"/>
              <a:buChar char="§"/>
            </a:pPr>
            <a:r>
              <a:rPr lang="en-GB" sz="2800" b="1" dirty="0" smtClean="0"/>
              <a:t>46% of pension age adults are disabled</a:t>
            </a:r>
          </a:p>
          <a:p>
            <a:pPr marL="457200" indent="-457200" fontAlgn="base"/>
            <a:r>
              <a:rPr lang="en-GB" sz="1600" b="1" dirty="0" smtClean="0"/>
              <a:t>			Source: Family Resources Survey (2019 to 20)</a:t>
            </a:r>
          </a:p>
          <a:p>
            <a:pPr fontAlgn="base"/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RUSHES-TOP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428736"/>
            <a:ext cx="6609645" cy="928694"/>
          </a:xfrm>
          <a:prstGeom prst="rect">
            <a:avLst/>
          </a:prstGeom>
        </p:spPr>
      </p:pic>
      <p:pic>
        <p:nvPicPr>
          <p:cNvPr id="6" name="Picture 5" descr="Mercia-Marches.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14544" y="-928718"/>
            <a:ext cx="10642103" cy="42148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5786" y="2428868"/>
            <a:ext cx="7715304" cy="6429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base"/>
            <a:r>
              <a:rPr lang="en-GB" sz="2800" b="1" dirty="0" smtClean="0"/>
              <a:t>Common Barriers restricting Rotary Membership </a:t>
            </a:r>
            <a:endParaRPr lang="en-GB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357158" y="3143248"/>
            <a:ext cx="507209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u="sng" dirty="0" smtClean="0"/>
              <a:t>Attitudinal</a:t>
            </a:r>
            <a:r>
              <a:rPr lang="en-GB" sz="2000" dirty="0" smtClean="0"/>
              <a:t> </a:t>
            </a:r>
          </a:p>
          <a:p>
            <a:r>
              <a:rPr lang="en-GB" sz="2000" dirty="0" smtClean="0"/>
              <a:t>1 in 3 people see disabled folks as being less productive than non-disabled people.  </a:t>
            </a:r>
          </a:p>
          <a:p>
            <a:r>
              <a:rPr lang="fr-FR" sz="1600" b="1" dirty="0" smtClean="0"/>
              <a:t>Source: Scope - Disability Perception Gap (2018)</a:t>
            </a:r>
            <a:endParaRPr lang="en-GB" sz="1600" b="1" dirty="0" smtClean="0"/>
          </a:p>
          <a:p>
            <a:pPr lvl="0"/>
            <a:endParaRPr lang="en-GB" dirty="0" smtClean="0"/>
          </a:p>
          <a:p>
            <a:pPr lvl="0"/>
            <a:r>
              <a:rPr lang="en-GB" sz="2400" b="1" u="sng" dirty="0" smtClean="0"/>
              <a:t>Communication</a:t>
            </a:r>
            <a:r>
              <a:rPr lang="en-GB" dirty="0" smtClean="0"/>
              <a:t>  </a:t>
            </a:r>
          </a:p>
          <a:p>
            <a:pPr lvl="0">
              <a:buFont typeface="Arial" pitchFamily="34" charset="0"/>
              <a:buChar char="•"/>
            </a:pPr>
            <a:r>
              <a:rPr lang="en-GB" sz="2000" dirty="0" smtClean="0"/>
              <a:t>These barriers are experienced by people who have disabilities that affect hearing, speaking, reading, writing and or understanding, and who use different ways to communicate. </a:t>
            </a:r>
          </a:p>
          <a:p>
            <a:pPr lvl="0">
              <a:buFont typeface="Arial" pitchFamily="34" charset="0"/>
              <a:buChar char="•"/>
            </a:pPr>
            <a:r>
              <a:rPr lang="en-GB" sz="2000" dirty="0" smtClean="0"/>
              <a:t>Communication with the person! </a:t>
            </a:r>
            <a:endParaRPr lang="en-GB" dirty="0" smtClean="0"/>
          </a:p>
        </p:txBody>
      </p:sp>
      <p:pic>
        <p:nvPicPr>
          <p:cNvPr id="8" name="Picture 7" descr="Signing together cut ou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547" y="3496951"/>
            <a:ext cx="3722453" cy="33610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RUSHES-TOP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428736"/>
            <a:ext cx="6609645" cy="928694"/>
          </a:xfrm>
          <a:prstGeom prst="rect">
            <a:avLst/>
          </a:prstGeom>
        </p:spPr>
      </p:pic>
      <p:pic>
        <p:nvPicPr>
          <p:cNvPr id="6" name="Picture 5" descr="Mercia-Marches.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14544" y="-928718"/>
            <a:ext cx="10642103" cy="42148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2844" y="2357430"/>
            <a:ext cx="878687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u="sng" dirty="0" smtClean="0"/>
              <a:t>Physical</a:t>
            </a:r>
            <a:r>
              <a:rPr lang="en-GB" sz="2400" b="1" dirty="0" smtClean="0"/>
              <a:t>  </a:t>
            </a:r>
          </a:p>
          <a:p>
            <a:r>
              <a:rPr lang="en-GB" sz="2000" dirty="0" smtClean="0"/>
              <a:t>Changes in society remove barriers for everybody. It's better to change our environment and attitudes rather than try to change people with impairments or differences</a:t>
            </a:r>
          </a:p>
          <a:p>
            <a:pPr lvl="0"/>
            <a:endParaRPr lang="en-GB" dirty="0" smtClean="0"/>
          </a:p>
          <a:p>
            <a:pPr lvl="0"/>
            <a:r>
              <a:rPr lang="en-GB" sz="2400" b="1" u="sng" dirty="0" smtClean="0"/>
              <a:t>Transportation</a:t>
            </a:r>
            <a:r>
              <a:rPr lang="en-GB" sz="2400" b="1" dirty="0" smtClean="0"/>
              <a:t>    </a:t>
            </a:r>
          </a:p>
          <a:p>
            <a:pPr lvl="0"/>
            <a:r>
              <a:rPr lang="en-GB" sz="2000" dirty="0" smtClean="0"/>
              <a:t>Lack of buses, public transport entry and exit access problems, taxi?</a:t>
            </a:r>
          </a:p>
          <a:p>
            <a:pPr lvl="0"/>
            <a:r>
              <a:rPr lang="en-GB" sz="2000" dirty="0" smtClean="0"/>
              <a:t>Requirement to stop driving</a:t>
            </a:r>
          </a:p>
          <a:p>
            <a:pPr lvl="0"/>
            <a:endParaRPr lang="en-GB" sz="2000" b="1" u="sng" dirty="0" smtClean="0"/>
          </a:p>
          <a:p>
            <a:pPr lvl="0"/>
            <a:r>
              <a:rPr lang="en-GB" sz="2400" b="1" u="sng" dirty="0" smtClean="0"/>
              <a:t>Social</a:t>
            </a:r>
          </a:p>
        </p:txBody>
      </p:sp>
      <p:sp>
        <p:nvSpPr>
          <p:cNvPr id="8" name="Rectangle 7"/>
          <p:cNvSpPr/>
          <p:nvPr/>
        </p:nvSpPr>
        <p:spPr>
          <a:xfrm>
            <a:off x="1500166" y="5214950"/>
            <a:ext cx="41070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sz="1600" b="1" dirty="0" smtClean="0"/>
              <a:t>Source: Scope - The disability price tag (2019)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5720" y="5643578"/>
            <a:ext cx="8572560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dirty="0" smtClean="0"/>
              <a:t>Life costs you £583 more on average a month if you're disabled. </a:t>
            </a:r>
          </a:p>
          <a:p>
            <a:pPr lvl="0"/>
            <a:r>
              <a:rPr lang="en-GB" sz="2000" dirty="0" smtClean="0"/>
              <a:t>People with disabilities are far less likely to be employed than those without a disability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RUSHES-TOP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214422"/>
            <a:ext cx="6609645" cy="928694"/>
          </a:xfrm>
          <a:prstGeom prst="rect">
            <a:avLst/>
          </a:prstGeom>
        </p:spPr>
      </p:pic>
      <p:pic>
        <p:nvPicPr>
          <p:cNvPr id="6" name="Picture 5" descr="Mercia-Marches.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43106" y="-1143032"/>
            <a:ext cx="10642103" cy="42148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86050" y="2428868"/>
            <a:ext cx="6072198" cy="37862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2400" b="1" dirty="0" smtClean="0"/>
              <a:t>Access to Rotary</a:t>
            </a:r>
          </a:p>
          <a:p>
            <a:r>
              <a:rPr lang="en-GB" sz="2400" b="1" dirty="0" smtClean="0"/>
              <a:t>All</a:t>
            </a:r>
            <a:r>
              <a:rPr lang="en-GB" sz="2400" dirty="0" smtClean="0"/>
              <a:t> m&amp;m rotary members use Access Rating App when out and about everyday </a:t>
            </a:r>
            <a:r>
              <a:rPr lang="en-GB" sz="3200" dirty="0" smtClean="0">
                <a:solidFill>
                  <a:srgbClr val="00B0F0"/>
                </a:solidFill>
              </a:rPr>
              <a:t>www.accessrating.com/app</a:t>
            </a:r>
            <a:endParaRPr lang="en-GB" sz="2400" dirty="0" smtClean="0">
              <a:solidFill>
                <a:srgbClr val="00B0F0"/>
              </a:solidFill>
            </a:endParaRPr>
          </a:p>
          <a:p>
            <a:endParaRPr lang="en-GB" sz="2400" dirty="0" smtClean="0"/>
          </a:p>
          <a:p>
            <a:pPr algn="ctr"/>
            <a:r>
              <a:rPr lang="en-GB" sz="3600" b="1" dirty="0" smtClean="0"/>
              <a:t>Please invite us to visit your Club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0" y="614364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Visit all Rotary Club venues in D1210 initially to consider disability access</a:t>
            </a:r>
          </a:p>
        </p:txBody>
      </p:sp>
      <p:pic>
        <p:nvPicPr>
          <p:cNvPr id="11" name="Picture 10" descr="AccessRa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908" y="2500306"/>
            <a:ext cx="2714644" cy="3335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RUSHES-TOP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428736"/>
            <a:ext cx="6609645" cy="928694"/>
          </a:xfrm>
          <a:prstGeom prst="rect">
            <a:avLst/>
          </a:prstGeom>
        </p:spPr>
      </p:pic>
      <p:pic>
        <p:nvPicPr>
          <p:cNvPr id="6" name="Picture 5" descr="Mercia-Marches.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14544" y="-928718"/>
            <a:ext cx="10642103" cy="42148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2571744"/>
            <a:ext cx="8501122" cy="36433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2400" b="1" dirty="0" smtClean="0"/>
              <a:t>We will be using use an approved audit checklist indicating access to the buildings and all internal facilities</a:t>
            </a:r>
          </a:p>
          <a:p>
            <a:endParaRPr lang="en-GB" sz="1100" dirty="0" smtClean="0"/>
          </a:p>
          <a:p>
            <a:r>
              <a:rPr lang="en-GB" sz="2400" dirty="0" smtClean="0"/>
              <a:t>Risk assessment to include looking for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Immediate access to the building, steps, ramps, lighting, car park lighting and surfaces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Are all areas available to wheelchair users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Hearing Loop, Disability Toilets, Blue Badge Parking</a:t>
            </a:r>
          </a:p>
          <a:p>
            <a:endParaRPr lang="en-GB" sz="2400" dirty="0" smtClean="0"/>
          </a:p>
          <a:p>
            <a:r>
              <a:rPr lang="en-GB" sz="2400" b="1" dirty="0" smtClean="0"/>
              <a:t>Share these findings</a:t>
            </a:r>
            <a:endParaRPr lang="en-GB" sz="2400" b="1" dirty="0"/>
          </a:p>
        </p:txBody>
      </p:sp>
      <p:pic>
        <p:nvPicPr>
          <p:cNvPr id="7" name="Picture 6" descr="Sig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372" y="5512179"/>
            <a:ext cx="4810310" cy="1345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RUSHES-TOP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428736"/>
            <a:ext cx="6609645" cy="928694"/>
          </a:xfrm>
          <a:prstGeom prst="rect">
            <a:avLst/>
          </a:prstGeom>
        </p:spPr>
      </p:pic>
      <p:pic>
        <p:nvPicPr>
          <p:cNvPr id="6" name="Picture 5" descr="Mercia-Marches.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85982" y="-1000156"/>
            <a:ext cx="10642103" cy="42148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0034" y="2857496"/>
            <a:ext cx="7715304" cy="34290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base"/>
            <a:r>
              <a:rPr lang="en-GB" sz="4000" dirty="0" smtClean="0"/>
              <a:t>Rotary &amp; Disability</a:t>
            </a:r>
          </a:p>
          <a:p>
            <a:pPr fontAlgn="base"/>
            <a:endParaRPr lang="en-GB" sz="2400" dirty="0" smtClean="0"/>
          </a:p>
          <a:p>
            <a:pPr fontAlgn="base"/>
            <a:r>
              <a:rPr lang="en-GB" sz="2800" dirty="0" smtClean="0"/>
              <a:t>Highlighting Rotary &amp; Disability</a:t>
            </a:r>
          </a:p>
          <a:p>
            <a:pPr fontAlgn="base">
              <a:buFont typeface="Arial" pitchFamily="34" charset="0"/>
              <a:buChar char="•"/>
            </a:pPr>
            <a:r>
              <a:rPr lang="en-GB" sz="2800" dirty="0" smtClean="0"/>
              <a:t>Increase Awareness</a:t>
            </a:r>
          </a:p>
          <a:p>
            <a:pPr fontAlgn="base">
              <a:buFont typeface="Arial" pitchFamily="34" charset="0"/>
              <a:buChar char="•"/>
            </a:pPr>
            <a:r>
              <a:rPr lang="en-GB" sz="2800" dirty="0" smtClean="0"/>
              <a:t>Bring about Change</a:t>
            </a:r>
          </a:p>
          <a:p>
            <a:pPr fontAlgn="base">
              <a:buFont typeface="Arial" pitchFamily="34" charset="0"/>
              <a:buChar char="•"/>
            </a:pPr>
            <a:r>
              <a:rPr lang="en-GB" sz="2800" dirty="0" smtClean="0"/>
              <a:t>Include everyone</a:t>
            </a:r>
          </a:p>
          <a:p>
            <a:pPr fontAlgn="base">
              <a:buFont typeface="Arial" pitchFamily="34" charset="0"/>
              <a:buChar char="•"/>
            </a:pPr>
            <a:r>
              <a:rPr lang="en-GB" sz="2800" dirty="0" smtClean="0"/>
              <a:t>Increase Rotary Membership</a:t>
            </a:r>
          </a:p>
          <a:p>
            <a:pPr fontAlgn="base"/>
            <a:endParaRPr lang="en-GB" sz="2400" dirty="0" smtClean="0"/>
          </a:p>
        </p:txBody>
      </p:sp>
      <p:pic>
        <p:nvPicPr>
          <p:cNvPr id="7" name="Picture 6" descr="Empow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570" y="2928934"/>
            <a:ext cx="3181884" cy="355403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5720</TotalTime>
  <Words>337</Words>
  <Application>Microsoft Office PowerPoint</Application>
  <PresentationFormat>On-screen Show (4:3)</PresentationFormat>
  <Paragraphs>70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223</cp:revision>
  <dcterms:created xsi:type="dcterms:W3CDTF">2022-01-18T17:23:33Z</dcterms:created>
  <dcterms:modified xsi:type="dcterms:W3CDTF">2022-02-18T07:10:19Z</dcterms:modified>
</cp:coreProperties>
</file>