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81" r:id="rId3"/>
    <p:sldId id="282" r:id="rId4"/>
    <p:sldId id="297" r:id="rId5"/>
    <p:sldId id="303" r:id="rId6"/>
    <p:sldId id="275" r:id="rId7"/>
    <p:sldId id="300" r:id="rId8"/>
    <p:sldId id="299" r:id="rId9"/>
    <p:sldId id="265" r:id="rId10"/>
    <p:sldId id="283" r:id="rId11"/>
    <p:sldId id="266" r:id="rId12"/>
    <p:sldId id="269" r:id="rId13"/>
    <p:sldId id="271" r:id="rId14"/>
    <p:sldId id="284" r:id="rId15"/>
    <p:sldId id="261" r:id="rId16"/>
    <p:sldId id="288" r:id="rId17"/>
    <p:sldId id="285" r:id="rId18"/>
    <p:sldId id="287" r:id="rId19"/>
    <p:sldId id="286" r:id="rId20"/>
    <p:sldId id="290" r:id="rId21"/>
    <p:sldId id="304" r:id="rId22"/>
    <p:sldId id="289" r:id="rId23"/>
    <p:sldId id="291" r:id="rId24"/>
    <p:sldId id="305" r:id="rId25"/>
    <p:sldId id="262" r:id="rId26"/>
    <p:sldId id="257" r:id="rId27"/>
    <p:sldId id="302" r:id="rId28"/>
    <p:sldId id="263" r:id="rId29"/>
    <p:sldId id="296" r:id="rId30"/>
    <p:sldId id="293" r:id="rId31"/>
    <p:sldId id="307" r:id="rId32"/>
    <p:sldId id="306" r:id="rId33"/>
    <p:sldId id="298" r:id="rId34"/>
    <p:sldId id="308" r:id="rId35"/>
    <p:sldId id="260" r:id="rId36"/>
    <p:sldId id="258" r:id="rId37"/>
    <p:sldId id="259" r:id="rId38"/>
    <p:sldId id="309" r:id="rId39"/>
    <p:sldId id="272" r:id="rId40"/>
    <p:sldId id="310" r:id="rId41"/>
    <p:sldId id="311" r:id="rId42"/>
    <p:sldId id="273" r:id="rId43"/>
    <p:sldId id="277" r:id="rId44"/>
    <p:sldId id="280" r:id="rId45"/>
    <p:sldId id="294" r:id="rId46"/>
    <p:sldId id="274" r:id="rId47"/>
    <p:sldId id="295" r:id="rId48"/>
    <p:sldId id="279"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55" autoAdjust="0"/>
    <p:restoredTop sz="94660"/>
  </p:normalViewPr>
  <p:slideViewPr>
    <p:cSldViewPr>
      <p:cViewPr>
        <p:scale>
          <a:sx n="76" d="100"/>
          <a:sy n="76" d="100"/>
        </p:scale>
        <p:origin x="-1242" y="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783F8187-B7F7-4B39-95C5-8CC6EB7E77DF}" type="datetimeFigureOut">
              <a:rPr lang="en-GB" smtClean="0"/>
              <a:pPr/>
              <a:t>30/04/2020</a:t>
            </a:fld>
            <a:endParaRPr lang="en-GB"/>
          </a:p>
        </p:txBody>
      </p:sp>
      <p:sp>
        <p:nvSpPr>
          <p:cNvPr id="19" name="Footer Placeholder 18"/>
          <p:cNvSpPr>
            <a:spLocks noGrp="1"/>
          </p:cNvSpPr>
          <p:nvPr>
            <p:ph type="ftr" sz="quarter" idx="11"/>
          </p:nvPr>
        </p:nvSpPr>
        <p:spPr/>
        <p:txBody>
          <a:bodyPr/>
          <a:lstStyle/>
          <a:p>
            <a:endParaRPr lang="en-GB"/>
          </a:p>
        </p:txBody>
      </p:sp>
      <p:sp>
        <p:nvSpPr>
          <p:cNvPr id="27" name="Slide Number Placeholder 26"/>
          <p:cNvSpPr>
            <a:spLocks noGrp="1"/>
          </p:cNvSpPr>
          <p:nvPr>
            <p:ph type="sldNum" sz="quarter" idx="12"/>
          </p:nvPr>
        </p:nvSpPr>
        <p:spPr/>
        <p:txBody>
          <a:bodyPr/>
          <a:lstStyle/>
          <a:p>
            <a:fld id="{BD191956-7212-457A-9C0B-83E3B44FBEF1}" type="slidenum">
              <a:rPr lang="en-GB" smtClean="0"/>
              <a:pPr/>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783F8187-B7F7-4B39-95C5-8CC6EB7E77DF}" type="datetimeFigureOut">
              <a:rPr lang="en-GB" smtClean="0"/>
              <a:pPr/>
              <a:t>30/04/2020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191956-7212-457A-9C0B-83E3B44FBEF1}"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783F8187-B7F7-4B39-95C5-8CC6EB7E77DF}" type="datetimeFigureOut">
              <a:rPr lang="en-GB" smtClean="0"/>
              <a:pPr/>
              <a:t>30/04/2020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191956-7212-457A-9C0B-83E3B44FBEF1}" type="slidenum">
              <a:rPr lang="en-GB" smtClean="0"/>
              <a:pPr/>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783F8187-B7F7-4B39-95C5-8CC6EB7E77DF}" type="datetimeFigureOut">
              <a:rPr lang="en-GB" smtClean="0"/>
              <a:pPr/>
              <a:t>30/04/2020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D191956-7212-457A-9C0B-83E3B44FBEF1}"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783F8187-B7F7-4B39-95C5-8CC6EB7E77DF}" type="datetimeFigureOut">
              <a:rPr lang="en-GB" smtClean="0"/>
              <a:pPr/>
              <a:t>30/04/2020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D191956-7212-457A-9C0B-83E3B44FBEF1}"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783F8187-B7F7-4B39-95C5-8CC6EB7E77DF}" type="datetimeFigureOut">
              <a:rPr lang="en-GB" smtClean="0"/>
              <a:pPr/>
              <a:t>30/04/2020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D191956-7212-457A-9C0B-83E3B44FBEF1}"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3F8187-B7F7-4B39-95C5-8CC6EB7E77DF}" type="datetimeFigureOut">
              <a:rPr lang="en-GB" smtClean="0"/>
              <a:pPr/>
              <a:t>30/04/2020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D191956-7212-457A-9C0B-83E3B44FBEF1}"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783F8187-B7F7-4B39-95C5-8CC6EB7E77DF}" type="datetimeFigureOut">
              <a:rPr lang="en-GB" smtClean="0"/>
              <a:pPr/>
              <a:t>30/04/2020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D191956-7212-457A-9C0B-83E3B44FBEF1}"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783F8187-B7F7-4B39-95C5-8CC6EB7E77DF}" type="datetimeFigureOut">
              <a:rPr lang="en-GB" smtClean="0"/>
              <a:pPr/>
              <a:t>30/04/2020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a:xfrm>
            <a:off x="8077200" y="6356350"/>
            <a:ext cx="609600" cy="365125"/>
          </a:xfrm>
        </p:spPr>
        <p:txBody>
          <a:bodyPr/>
          <a:lstStyle/>
          <a:p>
            <a:fld id="{BD191956-7212-457A-9C0B-83E3B44FBEF1}" type="slidenum">
              <a:rPr lang="en-GB" smtClean="0"/>
              <a:pPr/>
              <a:t>‹#›</a:t>
            </a:fld>
            <a:endParaRPr lang="en-GB"/>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783F8187-B7F7-4B39-95C5-8CC6EB7E77DF}" type="datetimeFigureOut">
              <a:rPr lang="en-GB" smtClean="0"/>
              <a:pPr/>
              <a:t>30/04/2020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191956-7212-457A-9C0B-83E3B44FBEF1}"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783F8187-B7F7-4B39-95C5-8CC6EB7E77DF}" type="datetimeFigureOut">
              <a:rPr lang="en-GB" smtClean="0"/>
              <a:pPr/>
              <a:t>30/04/2020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191956-7212-457A-9C0B-83E3B44FBEF1}"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783F8187-B7F7-4B39-95C5-8CC6EB7E77DF}" type="datetimeFigureOut">
              <a:rPr lang="en-GB" smtClean="0"/>
              <a:pPr/>
              <a:t>30/04/2020</a:t>
            </a:fld>
            <a:endParaRPr lang="en-GB"/>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GB"/>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D191956-7212-457A-9C0B-83E3B44FBEF1}" type="slidenum">
              <a:rPr lang="en-GB" smtClean="0"/>
              <a:pPr/>
              <a:t>‹#›</a:t>
            </a:fld>
            <a:endParaRPr lang="en-GB"/>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8.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hyperlink" Target="https://my.rotary.org/en/learning-reference/learn-topic/membership"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Membership Extension &amp; Retention</a:t>
            </a:r>
          </a:p>
        </p:txBody>
      </p:sp>
      <p:sp>
        <p:nvSpPr>
          <p:cNvPr id="3" name="Subtitle 2"/>
          <p:cNvSpPr>
            <a:spLocks noGrp="1"/>
          </p:cNvSpPr>
          <p:nvPr>
            <p:ph type="subTitle" idx="1"/>
          </p:nvPr>
        </p:nvSpPr>
        <p:spPr/>
        <p:txBody>
          <a:bodyPr>
            <a:normAutofit fontScale="92500" lnSpcReduction="10000"/>
          </a:bodyPr>
          <a:lstStyle/>
          <a:p>
            <a:pPr algn="l"/>
            <a:endParaRPr lang="en-GB" dirty="0"/>
          </a:p>
          <a:p>
            <a:pPr algn="l"/>
            <a:r>
              <a:rPr lang="en-GB" dirty="0"/>
              <a:t>Les Goodchild MBE</a:t>
            </a:r>
          </a:p>
          <a:p>
            <a:pPr algn="l"/>
            <a:r>
              <a:rPr lang="en-GB" dirty="0"/>
              <a:t>District 1210 Membership Extension Retention Lead</a:t>
            </a:r>
          </a:p>
          <a:p>
            <a:pPr algn="l"/>
            <a:r>
              <a:rPr lang="en-GB" dirty="0"/>
              <a:t>Rotary Club of Newport </a:t>
            </a:r>
            <a:r>
              <a:rPr lang="en-GB" dirty="0" err="1"/>
              <a:t>Lite</a:t>
            </a:r>
            <a:endParaRPr lang="en-GB"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9562EF2-CB0F-4E2C-9190-EA65EF64593F}"/>
              </a:ext>
            </a:extLst>
          </p:cNvPr>
          <p:cNvSpPr>
            <a:spLocks noGrp="1"/>
          </p:cNvSpPr>
          <p:nvPr>
            <p:ph type="title"/>
          </p:nvPr>
        </p:nvSpPr>
        <p:spPr>
          <a:xfrm>
            <a:off x="457200" y="704088"/>
            <a:ext cx="8229600" cy="5893264"/>
          </a:xfrm>
        </p:spPr>
        <p:txBody>
          <a:bodyPr>
            <a:normAutofit/>
          </a:bodyPr>
          <a:lstStyle/>
          <a:p>
            <a:pPr algn="ctr"/>
            <a:r>
              <a:rPr lang="en-GB" dirty="0"/>
              <a:t>Welcome</a:t>
            </a:r>
            <a:br>
              <a:rPr lang="en-GB" dirty="0"/>
            </a:br>
            <a:r>
              <a:rPr lang="en-GB" dirty="0"/>
              <a:t/>
            </a:r>
            <a:br>
              <a:rPr lang="en-GB" dirty="0"/>
            </a:br>
            <a:r>
              <a:rPr lang="en-GB" dirty="0"/>
              <a:t>Thank-you for joining me</a:t>
            </a:r>
            <a:br>
              <a:rPr lang="en-GB" dirty="0"/>
            </a:br>
            <a:r>
              <a:rPr lang="en-GB" dirty="0"/>
              <a:t/>
            </a:r>
            <a:br>
              <a:rPr lang="en-GB" dirty="0"/>
            </a:br>
            <a:r>
              <a:rPr lang="en-GB" dirty="0"/>
              <a:t/>
            </a:r>
            <a:br>
              <a:rPr lang="en-GB" dirty="0"/>
            </a:br>
            <a:endParaRPr lang="en-GB" dirty="0"/>
          </a:p>
        </p:txBody>
      </p:sp>
    </p:spTree>
    <p:extLst>
      <p:ext uri="{BB962C8B-B14F-4D97-AF65-F5344CB8AC3E}">
        <p14:creationId xmlns:p14="http://schemas.microsoft.com/office/powerpoint/2010/main" val="24116717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0E98247-496F-44A4-8556-2FCB7295C878}"/>
              </a:ext>
            </a:extLst>
          </p:cNvPr>
          <p:cNvSpPr>
            <a:spLocks noGrp="1"/>
          </p:cNvSpPr>
          <p:nvPr>
            <p:ph type="title"/>
          </p:nvPr>
        </p:nvSpPr>
        <p:spPr/>
        <p:txBody>
          <a:bodyPr/>
          <a:lstStyle/>
          <a:p>
            <a:pPr algn="ctr"/>
            <a:r>
              <a:rPr lang="en-GB" dirty="0"/>
              <a:t>Aims of this brief:</a:t>
            </a:r>
          </a:p>
        </p:txBody>
      </p:sp>
      <p:sp>
        <p:nvSpPr>
          <p:cNvPr id="3" name="Content Placeholder 2">
            <a:extLst>
              <a:ext uri="{FF2B5EF4-FFF2-40B4-BE49-F238E27FC236}">
                <a16:creationId xmlns:a16="http://schemas.microsoft.com/office/drawing/2014/main" xmlns="" id="{BABD447B-DB9A-4BFA-BA48-052C83D2490B}"/>
              </a:ext>
            </a:extLst>
          </p:cNvPr>
          <p:cNvSpPr>
            <a:spLocks noGrp="1"/>
          </p:cNvSpPr>
          <p:nvPr>
            <p:ph idx="1"/>
          </p:nvPr>
        </p:nvSpPr>
        <p:spPr/>
        <p:txBody>
          <a:bodyPr/>
          <a:lstStyle/>
          <a:p>
            <a:r>
              <a:rPr lang="en-GB" dirty="0">
                <a:solidFill>
                  <a:schemeClr val="tx2"/>
                </a:solidFill>
                <a:latin typeface="Arial" panose="020B0604020202020204" pitchFamily="34" charset="0"/>
                <a:cs typeface="Arial" panose="020B0604020202020204" pitchFamily="34" charset="0"/>
              </a:rPr>
              <a:t>Promote greater understanding of the challenges in developing membership retention and growth</a:t>
            </a:r>
          </a:p>
          <a:p>
            <a:r>
              <a:rPr lang="en-GB" dirty="0">
                <a:solidFill>
                  <a:schemeClr val="tx2"/>
                </a:solidFill>
                <a:latin typeface="Arial" panose="020B0604020202020204" pitchFamily="34" charset="0"/>
                <a:cs typeface="Arial" panose="020B0604020202020204" pitchFamily="34" charset="0"/>
              </a:rPr>
              <a:t>Promote greater awareness of the flexibility within Rotary to operate a ‘style’ of Rotary commensurate with your membership goals</a:t>
            </a:r>
          </a:p>
          <a:p>
            <a:r>
              <a:rPr lang="en-GB" dirty="0">
                <a:solidFill>
                  <a:schemeClr val="tx2"/>
                </a:solidFill>
                <a:latin typeface="Arial" panose="020B0604020202020204" pitchFamily="34" charset="0"/>
                <a:cs typeface="Arial" panose="020B0604020202020204" pitchFamily="34" charset="0"/>
              </a:rPr>
              <a:t>Seek to understand what the District 1210 membership committee can do to support clubs within the District</a:t>
            </a:r>
          </a:p>
          <a:p>
            <a:r>
              <a:rPr lang="en-GB" dirty="0">
                <a:solidFill>
                  <a:schemeClr val="tx2"/>
                </a:solidFill>
                <a:latin typeface="Arial" panose="020B0604020202020204" pitchFamily="34" charset="0"/>
                <a:cs typeface="Arial" panose="020B0604020202020204" pitchFamily="34" charset="0"/>
              </a:rPr>
              <a:t>Establish ways to grow our membership base </a:t>
            </a:r>
          </a:p>
        </p:txBody>
      </p:sp>
    </p:spTree>
    <p:extLst>
      <p:ext uri="{BB962C8B-B14F-4D97-AF65-F5344CB8AC3E}">
        <p14:creationId xmlns:p14="http://schemas.microsoft.com/office/powerpoint/2010/main" val="2905148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AD88AAA-D8F4-44FD-A6A0-FB0B6521FFB0}"/>
              </a:ext>
            </a:extLst>
          </p:cNvPr>
          <p:cNvSpPr>
            <a:spLocks noGrp="1"/>
          </p:cNvSpPr>
          <p:nvPr>
            <p:ph type="title"/>
          </p:nvPr>
        </p:nvSpPr>
        <p:spPr>
          <a:xfrm>
            <a:off x="457200" y="836712"/>
            <a:ext cx="8229600" cy="722344"/>
          </a:xfrm>
        </p:spPr>
        <p:txBody>
          <a:bodyPr>
            <a:normAutofit fontScale="90000"/>
          </a:bodyPr>
          <a:lstStyle/>
          <a:p>
            <a:pPr algn="ctr"/>
            <a:r>
              <a:rPr lang="en-GB" dirty="0"/>
              <a:t>Impact of Coronavirus</a:t>
            </a:r>
          </a:p>
        </p:txBody>
      </p:sp>
      <p:sp>
        <p:nvSpPr>
          <p:cNvPr id="3" name="Content Placeholder 2">
            <a:extLst>
              <a:ext uri="{FF2B5EF4-FFF2-40B4-BE49-F238E27FC236}">
                <a16:creationId xmlns:a16="http://schemas.microsoft.com/office/drawing/2014/main" xmlns="" id="{5CAFE68E-7D8F-4DEA-89BF-886228B72337}"/>
              </a:ext>
            </a:extLst>
          </p:cNvPr>
          <p:cNvSpPr>
            <a:spLocks noGrp="1"/>
          </p:cNvSpPr>
          <p:nvPr>
            <p:ph idx="1"/>
          </p:nvPr>
        </p:nvSpPr>
        <p:spPr>
          <a:xfrm>
            <a:off x="457200" y="1632168"/>
            <a:ext cx="8229600" cy="5037192"/>
          </a:xfrm>
        </p:spPr>
        <p:txBody>
          <a:bodyPr>
            <a:normAutofit fontScale="92500" lnSpcReduction="10000"/>
          </a:bodyPr>
          <a:lstStyle/>
          <a:p>
            <a:r>
              <a:rPr lang="en-GB" sz="2000" dirty="0">
                <a:solidFill>
                  <a:schemeClr val="tx2"/>
                </a:solidFill>
                <a:latin typeface="Arial" panose="020B0604020202020204" pitchFamily="34" charset="0"/>
                <a:cs typeface="Arial" panose="020B0604020202020204" pitchFamily="34" charset="0"/>
              </a:rPr>
              <a:t>There can be little doubt that more than any time in several decades, our local communities are going to need our support beyond the current crisis</a:t>
            </a:r>
          </a:p>
          <a:p>
            <a:endParaRPr lang="en-GB" sz="2000" dirty="0">
              <a:solidFill>
                <a:schemeClr val="tx2"/>
              </a:solidFill>
              <a:latin typeface="Arial" panose="020B0604020202020204" pitchFamily="34" charset="0"/>
              <a:cs typeface="Arial" panose="020B0604020202020204" pitchFamily="34" charset="0"/>
            </a:endParaRPr>
          </a:p>
          <a:p>
            <a:r>
              <a:rPr lang="en-GB" sz="2000" dirty="0">
                <a:solidFill>
                  <a:schemeClr val="tx2"/>
                </a:solidFill>
                <a:latin typeface="Arial" panose="020B0604020202020204" pitchFamily="34" charset="0"/>
                <a:cs typeface="Arial" panose="020B0604020202020204" pitchFamily="34" charset="0"/>
              </a:rPr>
              <a:t>Many of our clubs are playing a critical role in support of their local communities across D1210 during this current crisis – thank you! </a:t>
            </a:r>
          </a:p>
          <a:p>
            <a:pPr marL="0" indent="0">
              <a:buNone/>
            </a:pPr>
            <a:endParaRPr lang="en-GB" sz="2000" dirty="0">
              <a:solidFill>
                <a:schemeClr val="tx2"/>
              </a:solidFill>
              <a:latin typeface="Arial" panose="020B0604020202020204" pitchFamily="34" charset="0"/>
              <a:cs typeface="Arial" panose="020B0604020202020204" pitchFamily="34" charset="0"/>
            </a:endParaRPr>
          </a:p>
          <a:p>
            <a:r>
              <a:rPr lang="en-GB" sz="2000" dirty="0">
                <a:solidFill>
                  <a:schemeClr val="tx2"/>
                </a:solidFill>
                <a:latin typeface="Arial" panose="020B0604020202020204" pitchFamily="34" charset="0"/>
                <a:cs typeface="Arial" panose="020B0604020202020204" pitchFamily="34" charset="0"/>
              </a:rPr>
              <a:t>It is important to remain connected throughout this current crisis. </a:t>
            </a:r>
            <a:r>
              <a:rPr lang="en-GB" sz="2000" b="1" dirty="0">
                <a:solidFill>
                  <a:schemeClr val="tx2"/>
                </a:solidFill>
                <a:latin typeface="Arial" panose="020B0604020202020204" pitchFamily="34" charset="0"/>
                <a:cs typeface="Arial" panose="020B0604020202020204" pitchFamily="34" charset="0"/>
              </a:rPr>
              <a:t>Many</a:t>
            </a:r>
            <a:r>
              <a:rPr lang="en-GB" sz="2000" dirty="0">
                <a:solidFill>
                  <a:schemeClr val="tx2"/>
                </a:solidFill>
                <a:latin typeface="Arial" panose="020B0604020202020204" pitchFamily="34" charset="0"/>
                <a:cs typeface="Arial" panose="020B0604020202020204" pitchFamily="34" charset="0"/>
              </a:rPr>
              <a:t> of our clubs are doing so really effectively. Failure to do so may adversely impact on membership renewal as some feel disconnected or perhaps undervalued by Rotary</a:t>
            </a:r>
          </a:p>
          <a:p>
            <a:pPr marL="0" indent="0">
              <a:buNone/>
            </a:pPr>
            <a:endParaRPr lang="en-GB" sz="2000" dirty="0">
              <a:solidFill>
                <a:schemeClr val="tx2"/>
              </a:solidFill>
              <a:latin typeface="Arial" panose="020B0604020202020204" pitchFamily="34" charset="0"/>
              <a:cs typeface="Arial" panose="020B0604020202020204" pitchFamily="34" charset="0"/>
            </a:endParaRPr>
          </a:p>
          <a:p>
            <a:r>
              <a:rPr lang="en-GB" sz="2000" dirty="0">
                <a:solidFill>
                  <a:schemeClr val="tx2"/>
                </a:solidFill>
                <a:latin typeface="Arial" panose="020B0604020202020204" pitchFamily="34" charset="0"/>
                <a:cs typeface="Arial" panose="020B0604020202020204" pitchFamily="34" charset="0"/>
              </a:rPr>
              <a:t>Equally important, we need to look to the future and consider what support our communities are going to need as we adjust to what will undoubtedly be a changing landscape</a:t>
            </a:r>
          </a:p>
          <a:p>
            <a:pPr marL="0" indent="0">
              <a:buNone/>
            </a:pPr>
            <a:endParaRPr lang="en-GB" sz="2000" dirty="0">
              <a:solidFill>
                <a:schemeClr val="tx2"/>
              </a:solidFill>
              <a:latin typeface="Arial" panose="020B0604020202020204" pitchFamily="34" charset="0"/>
              <a:cs typeface="Arial" panose="020B0604020202020204" pitchFamily="34" charset="0"/>
            </a:endParaRPr>
          </a:p>
          <a:p>
            <a:r>
              <a:rPr lang="en-GB" sz="2000" dirty="0">
                <a:solidFill>
                  <a:schemeClr val="tx2"/>
                </a:solidFill>
                <a:latin typeface="Arial" panose="020B0604020202020204" pitchFamily="34" charset="0"/>
                <a:cs typeface="Arial" panose="020B0604020202020204" pitchFamily="34" charset="0"/>
              </a:rPr>
              <a:t>We have a great story to share!</a:t>
            </a:r>
          </a:p>
          <a:p>
            <a:pPr marL="0" indent="0">
              <a:buNone/>
            </a:pPr>
            <a:endParaRPr lang="en-GB" sz="2000" dirty="0">
              <a:solidFill>
                <a:schemeClr val="tx2"/>
              </a:solidFill>
              <a:latin typeface="Arial" panose="020B0604020202020204" pitchFamily="34" charset="0"/>
              <a:cs typeface="Arial" panose="020B0604020202020204" pitchFamily="34" charset="0"/>
            </a:endParaRPr>
          </a:p>
          <a:p>
            <a:pPr marL="0" indent="0">
              <a:buNone/>
            </a:pPr>
            <a:endParaRPr lang="en-GB" sz="2000"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186422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7235A13-713B-40E6-98F6-FB847DCEF532}"/>
              </a:ext>
            </a:extLst>
          </p:cNvPr>
          <p:cNvSpPr>
            <a:spLocks noGrp="1"/>
          </p:cNvSpPr>
          <p:nvPr>
            <p:ph type="title"/>
          </p:nvPr>
        </p:nvSpPr>
        <p:spPr/>
        <p:txBody>
          <a:bodyPr/>
          <a:lstStyle/>
          <a:p>
            <a:pPr algn="ctr"/>
            <a:r>
              <a:rPr lang="en-GB" dirty="0"/>
              <a:t>Health warning!</a:t>
            </a:r>
          </a:p>
        </p:txBody>
      </p:sp>
      <p:sp>
        <p:nvSpPr>
          <p:cNvPr id="3" name="Content Placeholder 2">
            <a:extLst>
              <a:ext uri="{FF2B5EF4-FFF2-40B4-BE49-F238E27FC236}">
                <a16:creationId xmlns:a16="http://schemas.microsoft.com/office/drawing/2014/main" xmlns="" id="{4932620B-532C-4ED6-9F90-353509B3ABB0}"/>
              </a:ext>
            </a:extLst>
          </p:cNvPr>
          <p:cNvSpPr>
            <a:spLocks noGrp="1"/>
          </p:cNvSpPr>
          <p:nvPr>
            <p:ph idx="1"/>
          </p:nvPr>
        </p:nvSpPr>
        <p:spPr/>
        <p:txBody>
          <a:bodyPr/>
          <a:lstStyle/>
          <a:p>
            <a:r>
              <a:rPr lang="en-GB" dirty="0">
                <a:solidFill>
                  <a:schemeClr val="tx2"/>
                </a:solidFill>
                <a:latin typeface="Arial" panose="020B0604020202020204" pitchFamily="34" charset="0"/>
                <a:cs typeface="Arial" panose="020B0604020202020204" pitchFamily="34" charset="0"/>
              </a:rPr>
              <a:t>I don’t have all the answers – I am </a:t>
            </a:r>
            <a:r>
              <a:rPr lang="en-GB" b="1" dirty="0">
                <a:solidFill>
                  <a:schemeClr val="tx2"/>
                </a:solidFill>
                <a:latin typeface="Arial" panose="020B0604020202020204" pitchFamily="34" charset="0"/>
                <a:cs typeface="Arial" panose="020B0604020202020204" pitchFamily="34" charset="0"/>
              </a:rPr>
              <a:t>just</a:t>
            </a:r>
            <a:r>
              <a:rPr lang="en-GB" dirty="0">
                <a:solidFill>
                  <a:schemeClr val="tx2"/>
                </a:solidFill>
                <a:latin typeface="Arial" panose="020B0604020202020204" pitchFamily="34" charset="0"/>
                <a:cs typeface="Arial" panose="020B0604020202020204" pitchFamily="34" charset="0"/>
              </a:rPr>
              <a:t> a Rotarian</a:t>
            </a:r>
          </a:p>
          <a:p>
            <a:pPr marL="0" indent="0">
              <a:buNone/>
            </a:pPr>
            <a:endParaRPr lang="en-GB" dirty="0">
              <a:solidFill>
                <a:schemeClr val="tx2"/>
              </a:solidFill>
              <a:latin typeface="Arial" panose="020B0604020202020204" pitchFamily="34" charset="0"/>
              <a:cs typeface="Arial" panose="020B0604020202020204" pitchFamily="34" charset="0"/>
            </a:endParaRPr>
          </a:p>
          <a:p>
            <a:r>
              <a:rPr lang="en-GB" dirty="0">
                <a:solidFill>
                  <a:schemeClr val="tx2"/>
                </a:solidFill>
                <a:latin typeface="Arial" panose="020B0604020202020204" pitchFamily="34" charset="0"/>
                <a:cs typeface="Arial" panose="020B0604020202020204" pitchFamily="34" charset="0"/>
              </a:rPr>
              <a:t>Each of our clubs are different and therefore, in addressing membership issues, will have different requirements</a:t>
            </a:r>
          </a:p>
          <a:p>
            <a:pPr marL="0" indent="0">
              <a:buNone/>
            </a:pPr>
            <a:endParaRPr lang="en-GB" dirty="0">
              <a:solidFill>
                <a:schemeClr val="tx2"/>
              </a:solidFill>
              <a:latin typeface="Arial" panose="020B0604020202020204" pitchFamily="34" charset="0"/>
              <a:cs typeface="Arial" panose="020B0604020202020204" pitchFamily="34" charset="0"/>
            </a:endParaRPr>
          </a:p>
          <a:p>
            <a:r>
              <a:rPr lang="en-GB" dirty="0">
                <a:solidFill>
                  <a:schemeClr val="tx2"/>
                </a:solidFill>
                <a:latin typeface="Arial" panose="020B0604020202020204" pitchFamily="34" charset="0"/>
                <a:cs typeface="Arial" panose="020B0604020202020204" pitchFamily="34" charset="0"/>
              </a:rPr>
              <a:t>My hope is to generate discussion and achieve progress as a result of shared experience/knowledge</a:t>
            </a:r>
          </a:p>
        </p:txBody>
      </p:sp>
    </p:spTree>
    <p:extLst>
      <p:ext uri="{BB962C8B-B14F-4D97-AF65-F5344CB8AC3E}">
        <p14:creationId xmlns:p14="http://schemas.microsoft.com/office/powerpoint/2010/main" val="33087002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40768"/>
            <a:ext cx="8229600" cy="3816424"/>
          </a:xfrm>
        </p:spPr>
        <p:txBody>
          <a:bodyPr>
            <a:normAutofit/>
          </a:bodyPr>
          <a:lstStyle/>
          <a:p>
            <a:pPr algn="ctr"/>
            <a:r>
              <a:rPr lang="en-GB" sz="4000" dirty="0">
                <a:latin typeface="Arial" panose="020B0604020202020204" pitchFamily="34" charset="0"/>
                <a:cs typeface="Arial" panose="020B0604020202020204" pitchFamily="34" charset="0"/>
              </a:rPr>
              <a:t>Membership continues to be our number one priority, both retaining existing members and developing opportunities for new Rotarians to help us continue our work and to</a:t>
            </a:r>
            <a:br>
              <a:rPr lang="en-GB" sz="4000" dirty="0">
                <a:latin typeface="Arial" panose="020B0604020202020204" pitchFamily="34" charset="0"/>
                <a:cs typeface="Arial" panose="020B0604020202020204" pitchFamily="34" charset="0"/>
              </a:rPr>
            </a:br>
            <a:r>
              <a:rPr lang="en-GB" sz="4000" dirty="0">
                <a:latin typeface="Arial" panose="020B0604020202020204" pitchFamily="34" charset="0"/>
                <a:cs typeface="Arial" panose="020B0604020202020204" pitchFamily="34" charset="0"/>
              </a:rPr>
              <a:t> “Do Good in the World”.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0EEDB48-6E53-4742-8AC4-3088809F15BF}"/>
              </a:ext>
            </a:extLst>
          </p:cNvPr>
          <p:cNvSpPr>
            <a:spLocks noGrp="1"/>
          </p:cNvSpPr>
          <p:nvPr>
            <p:ph type="title"/>
          </p:nvPr>
        </p:nvSpPr>
        <p:spPr>
          <a:xfrm>
            <a:off x="457200" y="2636912"/>
            <a:ext cx="8229600" cy="1143000"/>
          </a:xfrm>
        </p:spPr>
        <p:txBody>
          <a:bodyPr>
            <a:normAutofit fontScale="90000"/>
          </a:bodyPr>
          <a:lstStyle/>
          <a:p>
            <a:pPr algn="ctr"/>
            <a:r>
              <a:rPr lang="en-GB" dirty="0"/>
              <a:t>Alone we can do so little – together, we can do so much!</a:t>
            </a:r>
          </a:p>
        </p:txBody>
      </p:sp>
    </p:spTree>
    <p:extLst>
      <p:ext uri="{BB962C8B-B14F-4D97-AF65-F5344CB8AC3E}">
        <p14:creationId xmlns:p14="http://schemas.microsoft.com/office/powerpoint/2010/main" val="42791866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FBBBF95-E1DD-4405-88DC-D751294588E8}"/>
              </a:ext>
            </a:extLst>
          </p:cNvPr>
          <p:cNvSpPr>
            <a:spLocks noGrp="1"/>
          </p:cNvSpPr>
          <p:nvPr>
            <p:ph type="title"/>
          </p:nvPr>
        </p:nvSpPr>
        <p:spPr>
          <a:xfrm>
            <a:off x="457200" y="2348880"/>
            <a:ext cx="8229600" cy="1800200"/>
          </a:xfrm>
        </p:spPr>
        <p:txBody>
          <a:bodyPr>
            <a:normAutofit fontScale="90000"/>
          </a:bodyPr>
          <a:lstStyle/>
          <a:p>
            <a:pPr algn="ctr"/>
            <a:r>
              <a:rPr lang="en-GB" sz="3600" dirty="0"/>
              <a:t/>
            </a:r>
            <a:br>
              <a:rPr lang="en-GB" sz="3600" dirty="0"/>
            </a:br>
            <a:r>
              <a:rPr lang="en-GB" sz="3600" dirty="0"/>
              <a:t>Why it is important to maintain and seek to grow our membership profile?</a:t>
            </a:r>
            <a:br>
              <a:rPr lang="en-GB" sz="3600" dirty="0"/>
            </a:br>
            <a:r>
              <a:rPr lang="en-GB" sz="3600" dirty="0"/>
              <a:t/>
            </a:r>
            <a:br>
              <a:rPr lang="en-GB" sz="3600" dirty="0"/>
            </a:br>
            <a:r>
              <a:rPr lang="en-GB" sz="3600" dirty="0"/>
              <a:t>Please use the comments box to input your thoughts</a:t>
            </a:r>
          </a:p>
        </p:txBody>
      </p:sp>
    </p:spTree>
    <p:extLst>
      <p:ext uri="{BB962C8B-B14F-4D97-AF65-F5344CB8AC3E}">
        <p14:creationId xmlns:p14="http://schemas.microsoft.com/office/powerpoint/2010/main" val="26044108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71544752-8C94-403C-A7B2-1440BCEE92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764" y="65052"/>
            <a:ext cx="8820472" cy="6615354"/>
          </a:xfrm>
          <a:prstGeom prst="rect">
            <a:avLst/>
          </a:prstGeom>
        </p:spPr>
      </p:pic>
      <p:sp>
        <p:nvSpPr>
          <p:cNvPr id="4" name="Title 3">
            <a:extLst>
              <a:ext uri="{FF2B5EF4-FFF2-40B4-BE49-F238E27FC236}">
                <a16:creationId xmlns:a16="http://schemas.microsoft.com/office/drawing/2014/main" xmlns="" id="{5A09D7AE-E11B-4D0E-B350-4425CBB71247}"/>
              </a:ext>
            </a:extLst>
          </p:cNvPr>
          <p:cNvSpPr>
            <a:spLocks noGrp="1"/>
          </p:cNvSpPr>
          <p:nvPr>
            <p:ph type="title"/>
          </p:nvPr>
        </p:nvSpPr>
        <p:spPr/>
        <p:txBody>
          <a:bodyPr/>
          <a:lstStyle/>
          <a:p>
            <a:endParaRPr lang="en-GB"/>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64DEAB8-57C9-4A54-A4B0-9DEC1A65CE12}"/>
              </a:ext>
            </a:extLst>
          </p:cNvPr>
          <p:cNvSpPr>
            <a:spLocks noGrp="1"/>
          </p:cNvSpPr>
          <p:nvPr>
            <p:ph type="title"/>
          </p:nvPr>
        </p:nvSpPr>
        <p:spPr/>
        <p:txBody>
          <a:bodyPr/>
          <a:lstStyle/>
          <a:p>
            <a:endParaRPr lang="en-GB"/>
          </a:p>
        </p:txBody>
      </p:sp>
      <p:pic>
        <p:nvPicPr>
          <p:cNvPr id="4" name="Content Placeholder 3">
            <a:extLst>
              <a:ext uri="{FF2B5EF4-FFF2-40B4-BE49-F238E27FC236}">
                <a16:creationId xmlns:a16="http://schemas.microsoft.com/office/drawing/2014/main" xmlns="" id="{EF636555-DB4F-458D-8131-7578458F9106}"/>
              </a:ext>
            </a:extLst>
          </p:cNvPr>
          <p:cNvPicPr>
            <a:picLocks noGrp="1" noChangeAspect="1"/>
          </p:cNvPicPr>
          <p:nvPr>
            <p:ph idx="1"/>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35670183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descr="Bushfire.jpg"/>
          <p:cNvPicPr>
            <a:picLocks noGrp="1" noChangeAspect="1"/>
          </p:cNvPicPr>
          <p:nvPr>
            <p:ph idx="1"/>
          </p:nvPr>
        </p:nvPicPr>
        <p:blipFill>
          <a:blip r:embed="rId2" cstate="print"/>
          <a:stretch>
            <a:fillRect/>
          </a:stretch>
        </p:blipFill>
        <p:spPr>
          <a:xfrm>
            <a:off x="0" y="0"/>
            <a:ext cx="9144000" cy="6857999"/>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descr="Christmas dinner.jpg"/>
          <p:cNvPicPr>
            <a:picLocks noGrp="1" noChangeAspect="1"/>
          </p:cNvPicPr>
          <p:nvPr>
            <p:ph idx="1"/>
          </p:nvPr>
        </p:nvPicPr>
        <p:blipFill>
          <a:blip r:embed="rId2" cstate="print"/>
          <a:stretch>
            <a:fillRect/>
          </a:stretch>
        </p:blipFill>
        <p:spPr>
          <a:xfrm>
            <a:off x="1886" y="0"/>
            <a:ext cx="9142114" cy="6858000"/>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descr="Polio.jpeg"/>
          <p:cNvPicPr>
            <a:picLocks noGrp="1" noChangeAspect="1"/>
          </p:cNvPicPr>
          <p:nvPr>
            <p:ph idx="1"/>
          </p:nvPr>
        </p:nvPicPr>
        <p:blipFill>
          <a:blip r:embed="rId2" cstate="print"/>
          <a:stretch>
            <a:fillRect/>
          </a:stretch>
        </p:blipFill>
        <p:spPr>
          <a:xfrm>
            <a:off x="0" y="0"/>
            <a:ext cx="9144000" cy="6858000"/>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A5E9375-573B-4CD4-B967-135049D4949C}"/>
              </a:ext>
            </a:extLst>
          </p:cNvPr>
          <p:cNvSpPr>
            <a:spLocks noGrp="1"/>
          </p:cNvSpPr>
          <p:nvPr>
            <p:ph type="title"/>
          </p:nvPr>
        </p:nvSpPr>
        <p:spPr>
          <a:xfrm>
            <a:off x="457200" y="1700808"/>
            <a:ext cx="8229600" cy="1173868"/>
          </a:xfrm>
        </p:spPr>
        <p:txBody>
          <a:bodyPr>
            <a:normAutofit fontScale="90000"/>
          </a:bodyPr>
          <a:lstStyle/>
          <a:p>
            <a:pPr algn="ctr"/>
            <a:r>
              <a:rPr lang="en-GB" dirty="0"/>
              <a:t>Sorry…… a few stats!</a:t>
            </a:r>
            <a:br>
              <a:rPr lang="en-GB" dirty="0"/>
            </a:br>
            <a:endParaRPr lang="en-GB" dirty="0"/>
          </a:p>
        </p:txBody>
      </p:sp>
      <p:pic>
        <p:nvPicPr>
          <p:cNvPr id="3" name="Picture 2">
            <a:extLst>
              <a:ext uri="{FF2B5EF4-FFF2-40B4-BE49-F238E27FC236}">
                <a16:creationId xmlns:a16="http://schemas.microsoft.com/office/drawing/2014/main" xmlns="" id="{5D2A8EA5-D31C-46FE-A540-03F6939D2A70}"/>
              </a:ext>
            </a:extLst>
          </p:cNvPr>
          <p:cNvPicPr>
            <a:picLocks noChangeAspect="1"/>
          </p:cNvPicPr>
          <p:nvPr/>
        </p:nvPicPr>
        <p:blipFill>
          <a:blip r:embed="rId2"/>
          <a:stretch>
            <a:fillRect/>
          </a:stretch>
        </p:blipFill>
        <p:spPr>
          <a:xfrm>
            <a:off x="2915816" y="2420888"/>
            <a:ext cx="2809875" cy="3333750"/>
          </a:xfrm>
          <a:prstGeom prst="rect">
            <a:avLst/>
          </a:prstGeom>
        </p:spPr>
      </p:pic>
    </p:spTree>
    <p:extLst>
      <p:ext uri="{BB962C8B-B14F-4D97-AF65-F5344CB8AC3E}">
        <p14:creationId xmlns:p14="http://schemas.microsoft.com/office/powerpoint/2010/main" val="5732177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graphicFrame>
        <p:nvGraphicFramePr>
          <p:cNvPr id="1026" name="Object 2"/>
          <p:cNvGraphicFramePr>
            <a:graphicFrameLocks noChangeAspect="1"/>
          </p:cNvGraphicFramePr>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spid="_x0000_s1039" name="Acrobat Document" r:id="rId3" imgW="8010178" imgH="5667195" progId="AcroExch.Document.DC">
                  <p:embed/>
                </p:oleObj>
              </mc:Choice>
              <mc:Fallback>
                <p:oleObj name="Acrobat Document" r:id="rId3" imgW="8010178" imgH="5667195" progId="AcroExch.Document.DC">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845AF18-3EB4-4FEC-9349-1C20133928B4}"/>
              </a:ext>
            </a:extLst>
          </p:cNvPr>
          <p:cNvSpPr>
            <a:spLocks noGrp="1"/>
          </p:cNvSpPr>
          <p:nvPr>
            <p:ph type="title"/>
          </p:nvPr>
        </p:nvSpPr>
        <p:spPr>
          <a:xfrm>
            <a:off x="457200" y="704088"/>
            <a:ext cx="8229600" cy="708688"/>
          </a:xfrm>
        </p:spPr>
        <p:txBody>
          <a:bodyPr>
            <a:normAutofit/>
          </a:bodyPr>
          <a:lstStyle/>
          <a:p>
            <a:r>
              <a:rPr lang="en-GB" sz="4000" dirty="0"/>
              <a:t>Thought provoking stats?</a:t>
            </a:r>
          </a:p>
        </p:txBody>
      </p:sp>
      <p:sp>
        <p:nvSpPr>
          <p:cNvPr id="3" name="Content Placeholder 2">
            <a:extLst>
              <a:ext uri="{FF2B5EF4-FFF2-40B4-BE49-F238E27FC236}">
                <a16:creationId xmlns:a16="http://schemas.microsoft.com/office/drawing/2014/main" xmlns="" id="{6F5FA00A-B738-4528-ADCF-B1397A48C389}"/>
              </a:ext>
            </a:extLst>
          </p:cNvPr>
          <p:cNvSpPr>
            <a:spLocks noGrp="1"/>
          </p:cNvSpPr>
          <p:nvPr>
            <p:ph idx="1"/>
          </p:nvPr>
        </p:nvSpPr>
        <p:spPr>
          <a:xfrm>
            <a:off x="457200" y="1418783"/>
            <a:ext cx="8229600" cy="4922520"/>
          </a:xfrm>
        </p:spPr>
        <p:txBody>
          <a:bodyPr>
            <a:noAutofit/>
          </a:bodyPr>
          <a:lstStyle/>
          <a:p>
            <a:r>
              <a:rPr lang="en-GB" sz="2400" dirty="0">
                <a:solidFill>
                  <a:schemeClr val="tx2"/>
                </a:solidFill>
                <a:latin typeface="Arial" panose="020B0604020202020204" pitchFamily="34" charset="0"/>
                <a:cs typeface="Arial" panose="020B0604020202020204" pitchFamily="34" charset="0"/>
              </a:rPr>
              <a:t>75% of our clubs meet on Tues, Weds or Thurs</a:t>
            </a:r>
          </a:p>
          <a:p>
            <a:r>
              <a:rPr lang="en-GB" sz="2400" dirty="0">
                <a:solidFill>
                  <a:schemeClr val="tx2"/>
                </a:solidFill>
                <a:latin typeface="Arial" panose="020B0604020202020204" pitchFamily="34" charset="0"/>
                <a:cs typeface="Arial" panose="020B0604020202020204" pitchFamily="34" charset="0"/>
              </a:rPr>
              <a:t>38 of our 52 clubs meet in the evening</a:t>
            </a:r>
          </a:p>
          <a:p>
            <a:r>
              <a:rPr lang="en-GB" sz="2400" dirty="0">
                <a:solidFill>
                  <a:schemeClr val="tx2"/>
                </a:solidFill>
                <a:latin typeface="Arial" panose="020B0604020202020204" pitchFamily="34" charset="0"/>
                <a:cs typeface="Arial" panose="020B0604020202020204" pitchFamily="34" charset="0"/>
              </a:rPr>
              <a:t>Only one club meets at the weekend</a:t>
            </a:r>
          </a:p>
          <a:p>
            <a:r>
              <a:rPr lang="en-GB" sz="2400" dirty="0">
                <a:solidFill>
                  <a:schemeClr val="tx2"/>
                </a:solidFill>
                <a:latin typeface="Arial" panose="020B0604020202020204" pitchFamily="34" charset="0"/>
                <a:cs typeface="Arial" panose="020B0604020202020204" pitchFamily="34" charset="0"/>
              </a:rPr>
              <a:t>There is a population of c2M in or District</a:t>
            </a:r>
            <a:br>
              <a:rPr lang="en-GB" sz="2400" dirty="0">
                <a:solidFill>
                  <a:schemeClr val="tx2"/>
                </a:solidFill>
                <a:latin typeface="Arial" panose="020B0604020202020204" pitchFamily="34" charset="0"/>
                <a:cs typeface="Arial" panose="020B0604020202020204" pitchFamily="34" charset="0"/>
              </a:rPr>
            </a:br>
            <a:r>
              <a:rPr lang="en-GB" sz="2400" dirty="0">
                <a:solidFill>
                  <a:schemeClr val="tx2"/>
                </a:solidFill>
                <a:latin typeface="Arial" panose="020B0604020202020204" pitchFamily="34" charset="0"/>
                <a:cs typeface="Arial" panose="020B0604020202020204" pitchFamily="34" charset="0"/>
              </a:rPr>
              <a:t>with a ratio of 1 Rotarian per 500 people, we could achieve a membership of 4000 (that’s the ratio that exists in D1010. Their worst ratio is 1 in 8000. This figure would almost double our membership in 1210 to c2500</a:t>
            </a:r>
          </a:p>
          <a:p>
            <a:r>
              <a:rPr lang="en-GB" sz="2400" dirty="0">
                <a:solidFill>
                  <a:schemeClr val="tx2"/>
                </a:solidFill>
                <a:latin typeface="Arial" panose="020B0604020202020204" pitchFamily="34" charset="0"/>
                <a:cs typeface="Arial" panose="020B0604020202020204" pitchFamily="34" charset="0"/>
              </a:rPr>
              <a:t>The Age Profile in D1210 shows that over 54%  of the population are prime age for new Rotarians (18 – 59)</a:t>
            </a:r>
          </a:p>
          <a:p>
            <a:r>
              <a:rPr lang="en-GB" sz="2400" dirty="0">
                <a:solidFill>
                  <a:schemeClr val="tx2"/>
                </a:solidFill>
                <a:latin typeface="Arial" panose="020B0604020202020204" pitchFamily="34" charset="0"/>
                <a:cs typeface="Arial" panose="020B0604020202020204" pitchFamily="34" charset="0"/>
              </a:rPr>
              <a:t>51% of the population is female.  Data from RGBI tells us that only 17% of the Rotarians in D1210 are female.</a:t>
            </a:r>
          </a:p>
        </p:txBody>
      </p:sp>
    </p:spTree>
    <p:extLst>
      <p:ext uri="{BB962C8B-B14F-4D97-AF65-F5344CB8AC3E}">
        <p14:creationId xmlns:p14="http://schemas.microsoft.com/office/powerpoint/2010/main" val="11149032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68FE436-3421-4A72-A4A2-DF6E61B54399}"/>
              </a:ext>
            </a:extLst>
          </p:cNvPr>
          <p:cNvSpPr>
            <a:spLocks noGrp="1"/>
          </p:cNvSpPr>
          <p:nvPr>
            <p:ph type="title"/>
          </p:nvPr>
        </p:nvSpPr>
        <p:spPr>
          <a:xfrm>
            <a:off x="457200" y="260648"/>
            <a:ext cx="8229600" cy="2007096"/>
          </a:xfrm>
        </p:spPr>
        <p:txBody>
          <a:bodyPr>
            <a:normAutofit/>
          </a:bodyPr>
          <a:lstStyle/>
          <a:p>
            <a:pPr algn="ctr"/>
            <a:r>
              <a:rPr lang="en-GB" sz="3600" dirty="0"/>
              <a:t>It’s not about ageism – it’s about age distribution and our natural life cycle</a:t>
            </a:r>
          </a:p>
        </p:txBody>
      </p:sp>
      <p:sp>
        <p:nvSpPr>
          <p:cNvPr id="4" name="Isosceles Triangle 3">
            <a:extLst>
              <a:ext uri="{FF2B5EF4-FFF2-40B4-BE49-F238E27FC236}">
                <a16:creationId xmlns:a16="http://schemas.microsoft.com/office/drawing/2014/main" xmlns="" id="{1E729BA8-0163-40C5-9121-C3ED902E7022}"/>
              </a:ext>
            </a:extLst>
          </p:cNvPr>
          <p:cNvSpPr/>
          <p:nvPr/>
        </p:nvSpPr>
        <p:spPr>
          <a:xfrm>
            <a:off x="3347864" y="4509120"/>
            <a:ext cx="2178460" cy="2088232"/>
          </a:xfrm>
          <a:prstGeom prst="triangl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Straight Connector 7">
            <a:extLst>
              <a:ext uri="{FF2B5EF4-FFF2-40B4-BE49-F238E27FC236}">
                <a16:creationId xmlns:a16="http://schemas.microsoft.com/office/drawing/2014/main" xmlns="" id="{5A515308-83F0-4506-98B8-BD1726D6AEA5}"/>
              </a:ext>
            </a:extLst>
          </p:cNvPr>
          <p:cNvCxnSpPr/>
          <p:nvPr/>
        </p:nvCxnSpPr>
        <p:spPr>
          <a:xfrm>
            <a:off x="3059832" y="2772410"/>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xmlns="" id="{4FC4EE9F-23C6-4358-9BB6-36936CC6FF5A}"/>
              </a:ext>
            </a:extLst>
          </p:cNvPr>
          <p:cNvSpPr txBox="1"/>
          <p:nvPr/>
        </p:nvSpPr>
        <p:spPr>
          <a:xfrm rot="433201">
            <a:off x="780383" y="3560160"/>
            <a:ext cx="7619673" cy="923330"/>
          </a:xfrm>
          <a:prstGeom prst="rect">
            <a:avLst/>
          </a:prstGeom>
          <a:solidFill>
            <a:schemeClr val="bg2">
              <a:lumMod val="90000"/>
            </a:schemeClr>
          </a:solidFill>
          <a:ln>
            <a:solidFill>
              <a:schemeClr val="accent1"/>
            </a:solidFill>
          </a:ln>
        </p:spPr>
        <p:txBody>
          <a:bodyPr wrap="square" rtlCol="0">
            <a:spAutoFit/>
          </a:bodyPr>
          <a:lstStyle/>
          <a:p>
            <a:r>
              <a:rPr lang="en-GB" dirty="0">
                <a:latin typeface="Arial" panose="020B0604020202020204" pitchFamily="34" charset="0"/>
                <a:cs typeface="Arial" panose="020B0604020202020204" pitchFamily="34" charset="0"/>
              </a:rPr>
              <a:t>      &lt;30	           30-39	40-49	       50-59             60-69            &gt;70</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        0%               1%             5%               14%               30%	       50%	</a:t>
            </a:r>
          </a:p>
        </p:txBody>
      </p:sp>
      <p:sp>
        <p:nvSpPr>
          <p:cNvPr id="13" name="TextBox 12">
            <a:extLst>
              <a:ext uri="{FF2B5EF4-FFF2-40B4-BE49-F238E27FC236}">
                <a16:creationId xmlns:a16="http://schemas.microsoft.com/office/drawing/2014/main" xmlns="" id="{ED6D57B8-4681-4FB8-B408-36A316ABD102}"/>
              </a:ext>
            </a:extLst>
          </p:cNvPr>
          <p:cNvSpPr txBox="1"/>
          <p:nvPr/>
        </p:nvSpPr>
        <p:spPr>
          <a:xfrm>
            <a:off x="6129681" y="5334378"/>
            <a:ext cx="2592288" cy="1200329"/>
          </a:xfrm>
          <a:prstGeom prst="rect">
            <a:avLst/>
          </a:prstGeom>
          <a:noFill/>
        </p:spPr>
        <p:txBody>
          <a:bodyPr wrap="square" rtlCol="0">
            <a:spAutoFit/>
          </a:bodyPr>
          <a:lstStyle/>
          <a:p>
            <a:r>
              <a:rPr lang="en-GB" cap="small" dirty="0"/>
              <a:t>Data -</a:t>
            </a:r>
            <a:r>
              <a:rPr lang="en-GB" dirty="0"/>
              <a:t> Ken McLennan</a:t>
            </a:r>
          </a:p>
          <a:p>
            <a:r>
              <a:rPr lang="en-GB" cap="small" dirty="0"/>
              <a:t>RGBI Membership Team</a:t>
            </a:r>
          </a:p>
          <a:p>
            <a:r>
              <a:rPr lang="en-GB" cap="small" dirty="0"/>
              <a:t>Mar 19 </a:t>
            </a:r>
            <a:endParaRPr lang="en-GB" dirty="0"/>
          </a:p>
          <a:p>
            <a:endParaRPr lang="en-GB" dirty="0"/>
          </a:p>
        </p:txBody>
      </p:sp>
    </p:spTree>
    <p:extLst>
      <p:ext uri="{BB962C8B-B14F-4D97-AF65-F5344CB8AC3E}">
        <p14:creationId xmlns:p14="http://schemas.microsoft.com/office/powerpoint/2010/main" val="40204408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435222B-F218-4887-B8FD-FEA45CD96202}"/>
              </a:ext>
            </a:extLst>
          </p:cNvPr>
          <p:cNvSpPr>
            <a:spLocks noGrp="1"/>
          </p:cNvSpPr>
          <p:nvPr>
            <p:ph type="title"/>
          </p:nvPr>
        </p:nvSpPr>
        <p:spPr>
          <a:xfrm>
            <a:off x="457200" y="1124744"/>
            <a:ext cx="8229600" cy="1143000"/>
          </a:xfrm>
        </p:spPr>
        <p:txBody>
          <a:bodyPr>
            <a:normAutofit fontScale="90000"/>
          </a:bodyPr>
          <a:lstStyle/>
          <a:p>
            <a:r>
              <a:rPr lang="en-GB" dirty="0"/>
              <a:t>Other Factors Impacting on Membership Growth</a:t>
            </a:r>
          </a:p>
        </p:txBody>
      </p:sp>
      <p:sp>
        <p:nvSpPr>
          <p:cNvPr id="3" name="Content Placeholder 2">
            <a:extLst>
              <a:ext uri="{FF2B5EF4-FFF2-40B4-BE49-F238E27FC236}">
                <a16:creationId xmlns:a16="http://schemas.microsoft.com/office/drawing/2014/main" xmlns="" id="{1F55FB6E-C7FB-4610-91EF-9612DC3BB2FE}"/>
              </a:ext>
            </a:extLst>
          </p:cNvPr>
          <p:cNvSpPr>
            <a:spLocks noGrp="1"/>
          </p:cNvSpPr>
          <p:nvPr>
            <p:ph idx="1"/>
          </p:nvPr>
        </p:nvSpPr>
        <p:spPr>
          <a:xfrm>
            <a:off x="457200" y="2393383"/>
            <a:ext cx="8229600" cy="4389120"/>
          </a:xfrm>
        </p:spPr>
        <p:txBody>
          <a:bodyPr/>
          <a:lstStyle/>
          <a:p>
            <a:r>
              <a:rPr lang="en-GB" dirty="0">
                <a:solidFill>
                  <a:schemeClr val="tx2"/>
                </a:solidFill>
                <a:latin typeface="Arial" panose="020B0604020202020204" pitchFamily="34" charset="0"/>
                <a:cs typeface="Arial" panose="020B0604020202020204" pitchFamily="34" charset="0"/>
              </a:rPr>
              <a:t>Membership is missing altogether in key areas</a:t>
            </a:r>
          </a:p>
          <a:p>
            <a:r>
              <a:rPr lang="en-GB" dirty="0">
                <a:solidFill>
                  <a:schemeClr val="tx2"/>
                </a:solidFill>
                <a:latin typeface="Arial" panose="020B0604020202020204" pitchFamily="34" charset="0"/>
                <a:cs typeface="Arial" panose="020B0604020202020204" pitchFamily="34" charset="0"/>
              </a:rPr>
              <a:t>Opportunities for developing diversity beyond those already identified in the age profile example</a:t>
            </a:r>
          </a:p>
          <a:p>
            <a:r>
              <a:rPr lang="en-GB" dirty="0">
                <a:solidFill>
                  <a:schemeClr val="tx2"/>
                </a:solidFill>
                <a:latin typeface="Arial" panose="020B0604020202020204" pitchFamily="34" charset="0"/>
                <a:cs typeface="Arial" panose="020B0604020202020204" pitchFamily="34" charset="0"/>
              </a:rPr>
              <a:t>Opportunities for wider membership opportunities through offering a different style of Rotary (more later)</a:t>
            </a:r>
          </a:p>
          <a:p>
            <a:r>
              <a:rPr lang="en-GB" dirty="0">
                <a:solidFill>
                  <a:schemeClr val="tx2"/>
                </a:solidFill>
                <a:latin typeface="Arial" panose="020B0604020202020204" pitchFamily="34" charset="0"/>
                <a:cs typeface="Arial" panose="020B0604020202020204" pitchFamily="34" charset="0"/>
              </a:rPr>
              <a:t>Population centres (density) could support new clubs</a:t>
            </a:r>
          </a:p>
          <a:p>
            <a:r>
              <a:rPr lang="en-GB" dirty="0">
                <a:solidFill>
                  <a:schemeClr val="tx2"/>
                </a:solidFill>
                <a:latin typeface="Arial" panose="020B0604020202020204" pitchFamily="34" charset="0"/>
                <a:cs typeface="Arial" panose="020B0604020202020204" pitchFamily="34" charset="0"/>
              </a:rPr>
              <a:t>Engaging our current membership – particularly those new to our clubs</a:t>
            </a:r>
          </a:p>
        </p:txBody>
      </p:sp>
    </p:spTree>
    <p:extLst>
      <p:ext uri="{BB962C8B-B14F-4D97-AF65-F5344CB8AC3E}">
        <p14:creationId xmlns:p14="http://schemas.microsoft.com/office/powerpoint/2010/main" val="12515214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C6A193-D83A-4063-8B46-5D91B5E6BA63}"/>
              </a:ext>
            </a:extLst>
          </p:cNvPr>
          <p:cNvSpPr>
            <a:spLocks noGrp="1"/>
          </p:cNvSpPr>
          <p:nvPr>
            <p:ph type="title"/>
          </p:nvPr>
        </p:nvSpPr>
        <p:spPr>
          <a:xfrm>
            <a:off x="457200" y="704088"/>
            <a:ext cx="8229600" cy="4237080"/>
          </a:xfrm>
        </p:spPr>
        <p:txBody>
          <a:bodyPr>
            <a:normAutofit/>
          </a:bodyPr>
          <a:lstStyle/>
          <a:p>
            <a:pPr algn="ctr"/>
            <a:r>
              <a:rPr lang="en-GB" sz="3600" dirty="0"/>
              <a:t>Why is our diversity skewed and not representative of those eligible to be Rotarians from within our communities?</a:t>
            </a:r>
            <a:br>
              <a:rPr lang="en-GB" sz="3600" dirty="0"/>
            </a:br>
            <a:r>
              <a:rPr lang="en-GB" sz="3600" dirty="0"/>
              <a:t/>
            </a:r>
            <a:br>
              <a:rPr lang="en-GB" sz="3600" dirty="0"/>
            </a:br>
            <a:r>
              <a:rPr lang="en-GB" sz="3600" dirty="0"/>
              <a:t>Please use the comments box once again to input your thoughts</a:t>
            </a:r>
          </a:p>
        </p:txBody>
      </p:sp>
    </p:spTree>
    <p:extLst>
      <p:ext uri="{BB962C8B-B14F-4D97-AF65-F5344CB8AC3E}">
        <p14:creationId xmlns:p14="http://schemas.microsoft.com/office/powerpoint/2010/main" val="38569790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95DF5AA1-2FDE-4DEB-96DF-CB125D3CE3B4}"/>
              </a:ext>
            </a:extLst>
          </p:cNvPr>
          <p:cNvSpPr>
            <a:spLocks noGrp="1"/>
          </p:cNvSpPr>
          <p:nvPr>
            <p:ph idx="1"/>
          </p:nvPr>
        </p:nvSpPr>
        <p:spPr>
          <a:xfrm>
            <a:off x="457200" y="1234440"/>
            <a:ext cx="8229600" cy="4389120"/>
          </a:xfrm>
        </p:spPr>
        <p:txBody>
          <a:bodyPr/>
          <a:lstStyle/>
          <a:p>
            <a:pPr marL="0" indent="0">
              <a:buNone/>
            </a:pPr>
            <a:r>
              <a:rPr lang="en-GB" dirty="0">
                <a:solidFill>
                  <a:schemeClr val="tx2"/>
                </a:solidFill>
                <a:latin typeface="Arial" panose="020B0604020202020204" pitchFamily="34" charset="0"/>
                <a:cs typeface="Arial" panose="020B0604020202020204" pitchFamily="34" charset="0"/>
              </a:rPr>
              <a:t>RI President Mark Maloney insisted that while Rotary is looking at growth in some previously untapped parts of the world, the emphasis was on clubs in Great Britain and Ireland to reach out to untapped parts of their communities.</a:t>
            </a:r>
          </a:p>
          <a:p>
            <a:pPr marL="0" indent="0">
              <a:buNone/>
            </a:pPr>
            <a:r>
              <a:rPr lang="en-GB" dirty="0">
                <a:solidFill>
                  <a:schemeClr val="tx2"/>
                </a:solidFill>
                <a:latin typeface="Arial" panose="020B0604020202020204" pitchFamily="34" charset="0"/>
                <a:cs typeface="Arial" panose="020B0604020202020204" pitchFamily="34" charset="0"/>
              </a:rPr>
              <a:t>“One of the key points of my year is that in the UK and the USA, and in those countries where Rotary is ‘mature’, we need to be forming new, innovative, different Rotary clubs,” he insisted. “Because we are not serving all the segments of society.”</a:t>
            </a:r>
          </a:p>
          <a:p>
            <a:pPr marL="0" indent="0">
              <a:buNone/>
            </a:pPr>
            <a:endParaRPr lang="en-GB" dirty="0"/>
          </a:p>
        </p:txBody>
      </p:sp>
    </p:spTree>
    <p:extLst>
      <p:ext uri="{BB962C8B-B14F-4D97-AF65-F5344CB8AC3E}">
        <p14:creationId xmlns:p14="http://schemas.microsoft.com/office/powerpoint/2010/main" val="28848741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25D65F4-5D84-43EB-8673-6E0254FB0BBD}"/>
              </a:ext>
            </a:extLst>
          </p:cNvPr>
          <p:cNvSpPr>
            <a:spLocks noGrp="1"/>
          </p:cNvSpPr>
          <p:nvPr>
            <p:ph type="title"/>
          </p:nvPr>
        </p:nvSpPr>
        <p:spPr>
          <a:xfrm>
            <a:off x="457200" y="2132856"/>
            <a:ext cx="8229600" cy="1143000"/>
          </a:xfrm>
        </p:spPr>
        <p:txBody>
          <a:bodyPr>
            <a:normAutofit fontScale="90000"/>
          </a:bodyPr>
          <a:lstStyle/>
          <a:p>
            <a:r>
              <a:rPr lang="en-GB" dirty="0"/>
              <a:t>What is the inference of that statement?</a:t>
            </a:r>
          </a:p>
        </p:txBody>
      </p:sp>
    </p:spTree>
    <p:extLst>
      <p:ext uri="{BB962C8B-B14F-4D97-AF65-F5344CB8AC3E}">
        <p14:creationId xmlns:p14="http://schemas.microsoft.com/office/powerpoint/2010/main" val="35686530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BB78D5FB-3DD1-4C54-9C36-C3FE86FD0617}"/>
              </a:ext>
            </a:extLst>
          </p:cNvPr>
          <p:cNvSpPr txBox="1"/>
          <p:nvPr/>
        </p:nvSpPr>
        <p:spPr>
          <a:xfrm>
            <a:off x="457200" y="1052736"/>
            <a:ext cx="8229600" cy="5539978"/>
          </a:xfrm>
          <a:prstGeom prst="rect">
            <a:avLst/>
          </a:prstGeom>
          <a:noFill/>
        </p:spPr>
        <p:txBody>
          <a:bodyPr wrap="square" rtlCol="0">
            <a:spAutoFit/>
          </a:bodyPr>
          <a:lstStyle/>
          <a:p>
            <a:r>
              <a:rPr lang="en-GB" sz="2400" dirty="0">
                <a:solidFill>
                  <a:schemeClr val="tx2"/>
                </a:solidFill>
                <a:latin typeface="Arial" panose="020B0604020202020204" pitchFamily="34" charset="0"/>
                <a:cs typeface="Arial" panose="020B0604020202020204" pitchFamily="34" charset="0"/>
              </a:rPr>
              <a:t>“So I submit that where we need to be expanding Rotary is not just in those countries which have one club or a few clubs, but in communities where Rotary is thriving, because we are not serving members of those communities.</a:t>
            </a:r>
          </a:p>
          <a:p>
            <a:r>
              <a:rPr lang="en-GB" sz="2400" dirty="0">
                <a:solidFill>
                  <a:schemeClr val="tx2"/>
                </a:solidFill>
                <a:latin typeface="Arial" panose="020B0604020202020204" pitchFamily="34" charset="0"/>
                <a:cs typeface="Arial" panose="020B0604020202020204" pitchFamily="34" charset="0"/>
              </a:rPr>
              <a:t>“Rotary clubs today are not doing anything wrong. We have many communities where we have fabulous clubs, doing fantastic work. They still attract new members, they are not collapsing, but we have got to start to segmenting our approach. “We need new, different, innovative Rotary clubs. “Some people may find this shocking, but there is nothing in Rotary’s constitutional documents which says that food is required to have a meeting.</a:t>
            </a:r>
          </a:p>
          <a:p>
            <a:endParaRPr lang="en-GB" sz="2400" dirty="0">
              <a:solidFill>
                <a:schemeClr val="tx2"/>
              </a:solidFill>
              <a:latin typeface="Arial" panose="020B0604020202020204" pitchFamily="34" charset="0"/>
              <a:cs typeface="Arial" panose="020B0604020202020204" pitchFamily="34" charset="0"/>
            </a:endParaRPr>
          </a:p>
          <a:p>
            <a:r>
              <a:rPr lang="en-GB" sz="2400" i="1" dirty="0">
                <a:solidFill>
                  <a:schemeClr val="tx2"/>
                </a:solidFill>
                <a:latin typeface="Arial" panose="020B0604020202020204" pitchFamily="34" charset="0"/>
                <a:cs typeface="Arial" panose="020B0604020202020204" pitchFamily="34" charset="0"/>
              </a:rPr>
              <a:t>RI President Mark Maloney</a:t>
            </a:r>
          </a:p>
          <a:p>
            <a:endParaRPr lang="en-GB" dirty="0"/>
          </a:p>
        </p:txBody>
      </p:sp>
    </p:spTree>
    <p:extLst>
      <p:ext uri="{BB962C8B-B14F-4D97-AF65-F5344CB8AC3E}">
        <p14:creationId xmlns:p14="http://schemas.microsoft.com/office/powerpoint/2010/main" val="3478585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8AB484A-0BB6-41D7-980C-9580D6A1975F}"/>
              </a:ext>
            </a:extLst>
          </p:cNvPr>
          <p:cNvSpPr>
            <a:spLocks noGrp="1"/>
          </p:cNvSpPr>
          <p:nvPr>
            <p:ph type="title"/>
          </p:nvPr>
        </p:nvSpPr>
        <p:spPr>
          <a:xfrm>
            <a:off x="478831" y="908720"/>
            <a:ext cx="8229600" cy="2982636"/>
          </a:xfrm>
        </p:spPr>
        <p:txBody>
          <a:bodyPr>
            <a:normAutofit/>
          </a:bodyPr>
          <a:lstStyle/>
          <a:p>
            <a:r>
              <a:rPr lang="en-GB" sz="3200" dirty="0">
                <a:latin typeface="Arial" panose="020B0604020202020204" pitchFamily="34" charset="0"/>
                <a:cs typeface="Arial" panose="020B0604020202020204" pitchFamily="34" charset="0"/>
              </a:rPr>
              <a:t>Looking to form new clubs is a great initiative. However, we must also seek to retain our existing members. To do that, we need vibrant, healthy clubs.</a:t>
            </a:r>
            <a:br>
              <a:rPr lang="en-GB" sz="3200" dirty="0">
                <a:latin typeface="Arial" panose="020B0604020202020204" pitchFamily="34" charset="0"/>
                <a:cs typeface="Arial" panose="020B0604020202020204" pitchFamily="34" charset="0"/>
              </a:rPr>
            </a:br>
            <a:endParaRPr lang="en-GB" sz="3200" dirty="0"/>
          </a:p>
        </p:txBody>
      </p:sp>
      <p:sp>
        <p:nvSpPr>
          <p:cNvPr id="4" name="TextBox 3">
            <a:extLst>
              <a:ext uri="{FF2B5EF4-FFF2-40B4-BE49-F238E27FC236}">
                <a16:creationId xmlns:a16="http://schemas.microsoft.com/office/drawing/2014/main" xmlns="" id="{3781CD61-1F47-41F9-A3AF-950692256F64}"/>
              </a:ext>
            </a:extLst>
          </p:cNvPr>
          <p:cNvSpPr txBox="1"/>
          <p:nvPr/>
        </p:nvSpPr>
        <p:spPr>
          <a:xfrm>
            <a:off x="714400" y="3891356"/>
            <a:ext cx="7715200" cy="2308324"/>
          </a:xfrm>
          <a:prstGeom prst="rect">
            <a:avLst/>
          </a:prstGeom>
          <a:noFill/>
        </p:spPr>
        <p:txBody>
          <a:bodyPr wrap="square" rtlCol="0">
            <a:spAutoFit/>
          </a:bodyPr>
          <a:lstStyle/>
          <a:p>
            <a:pPr algn="ctr"/>
            <a:r>
              <a:rPr lang="en-GB" sz="3600" b="1" dirty="0">
                <a:solidFill>
                  <a:schemeClr val="tx2"/>
                </a:solidFill>
                <a:latin typeface="Arial" panose="020B0604020202020204" pitchFamily="34" charset="0"/>
                <a:cs typeface="Arial" panose="020B0604020202020204" pitchFamily="34" charset="0"/>
              </a:rPr>
              <a:t>Question to ask ourselves</a:t>
            </a:r>
          </a:p>
          <a:p>
            <a:pPr algn="ctr"/>
            <a:endParaRPr lang="en-GB" sz="3600" dirty="0">
              <a:solidFill>
                <a:schemeClr val="tx2"/>
              </a:solidFill>
              <a:latin typeface="Arial" panose="020B0604020202020204" pitchFamily="34" charset="0"/>
              <a:cs typeface="Arial" panose="020B0604020202020204" pitchFamily="34" charset="0"/>
            </a:endParaRPr>
          </a:p>
          <a:p>
            <a:pPr algn="ctr"/>
            <a:r>
              <a:rPr lang="en-GB" sz="3600" dirty="0">
                <a:solidFill>
                  <a:schemeClr val="tx2"/>
                </a:solidFill>
                <a:latin typeface="Arial" panose="020B0604020202020204" pitchFamily="34" charset="0"/>
                <a:cs typeface="Arial" panose="020B0604020202020204" pitchFamily="34" charset="0"/>
              </a:rPr>
              <a:t> What is it that we don’t do that we once did....and why?</a:t>
            </a:r>
          </a:p>
        </p:txBody>
      </p:sp>
    </p:spTree>
    <p:extLst>
      <p:ext uri="{BB962C8B-B14F-4D97-AF65-F5344CB8AC3E}">
        <p14:creationId xmlns:p14="http://schemas.microsoft.com/office/powerpoint/2010/main" val="37620570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B7CD292-4182-44BF-B145-F6DF5DBCABDA}"/>
              </a:ext>
            </a:extLst>
          </p:cNvPr>
          <p:cNvSpPr>
            <a:spLocks noGrp="1"/>
          </p:cNvSpPr>
          <p:nvPr>
            <p:ph type="title"/>
          </p:nvPr>
        </p:nvSpPr>
        <p:spPr>
          <a:xfrm>
            <a:off x="457200" y="4005064"/>
            <a:ext cx="8229600" cy="1143000"/>
          </a:xfrm>
        </p:spPr>
        <p:txBody>
          <a:bodyPr>
            <a:noAutofit/>
          </a:bodyPr>
          <a:lstStyle/>
          <a:p>
            <a:r>
              <a:rPr lang="en-GB" sz="3600" dirty="0">
                <a:latin typeface="Arial" panose="020B0604020202020204" pitchFamily="34" charset="0"/>
                <a:cs typeface="Arial" panose="020B0604020202020204" pitchFamily="34" charset="0"/>
              </a:rPr>
              <a:t>How do we know whether our club is vibrant and healthy?</a:t>
            </a:r>
            <a:br>
              <a:rPr lang="en-GB" sz="3600" dirty="0">
                <a:latin typeface="Arial" panose="020B0604020202020204" pitchFamily="34" charset="0"/>
                <a:cs typeface="Arial" panose="020B0604020202020204" pitchFamily="34" charset="0"/>
              </a:rPr>
            </a:br>
            <a:r>
              <a:rPr lang="en-GB" sz="3600" dirty="0">
                <a:latin typeface="Arial" panose="020B0604020202020204" pitchFamily="34" charset="0"/>
                <a:cs typeface="Arial" panose="020B0604020202020204" pitchFamily="34" charset="0"/>
              </a:rPr>
              <a:t/>
            </a:r>
            <a:br>
              <a:rPr lang="en-GB" sz="3600" dirty="0">
                <a:latin typeface="Arial" panose="020B0604020202020204" pitchFamily="34" charset="0"/>
                <a:cs typeface="Arial" panose="020B0604020202020204" pitchFamily="34" charset="0"/>
              </a:rPr>
            </a:br>
            <a:r>
              <a:rPr lang="en-GB" sz="3600" dirty="0">
                <a:latin typeface="Arial" panose="020B0604020202020204" pitchFamily="34" charset="0"/>
                <a:cs typeface="Arial" panose="020B0604020202020204" pitchFamily="34" charset="0"/>
              </a:rPr>
              <a:t>If you are not sure, Rotary has a club health check proforma and a raft of other resources that may offer an insight to the health of your club</a:t>
            </a:r>
          </a:p>
        </p:txBody>
      </p:sp>
    </p:spTree>
    <p:extLst>
      <p:ext uri="{BB962C8B-B14F-4D97-AF65-F5344CB8AC3E}">
        <p14:creationId xmlns:p14="http://schemas.microsoft.com/office/powerpoint/2010/main" val="39377688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oice.jp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descr="always this way.jpg"/>
          <p:cNvPicPr>
            <a:picLocks noGrp="1" noChangeAspect="1"/>
          </p:cNvPicPr>
          <p:nvPr>
            <p:ph idx="1"/>
          </p:nvPr>
        </p:nvPicPr>
        <p:blipFill>
          <a:blip r:embed="rId2" cstate="print"/>
          <a:stretch>
            <a:fillRect/>
          </a:stretch>
        </p:blipFill>
        <p:spPr>
          <a:xfrm>
            <a:off x="0" y="0"/>
            <a:ext cx="9144000" cy="6858000"/>
          </a:xfr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4FCA741-2B5C-4A57-AF2D-262285C3E92E}"/>
              </a:ext>
            </a:extLst>
          </p:cNvPr>
          <p:cNvSpPr>
            <a:spLocks noGrp="1"/>
          </p:cNvSpPr>
          <p:nvPr>
            <p:ph type="title"/>
          </p:nvPr>
        </p:nvSpPr>
        <p:spPr/>
        <p:txBody>
          <a:bodyPr/>
          <a:lstStyle/>
          <a:p>
            <a:endParaRPr lang="en-GB"/>
          </a:p>
        </p:txBody>
      </p:sp>
      <p:pic>
        <p:nvPicPr>
          <p:cNvPr id="4" name="Content Placeholder 3">
            <a:extLst>
              <a:ext uri="{FF2B5EF4-FFF2-40B4-BE49-F238E27FC236}">
                <a16:creationId xmlns:a16="http://schemas.microsoft.com/office/drawing/2014/main" xmlns="" id="{734E2F53-3FEA-4556-AB93-2A4149CC0FB6}"/>
              </a:ext>
            </a:extLst>
          </p:cNvPr>
          <p:cNvPicPr>
            <a:picLocks noGrp="1" noChangeAspect="1"/>
          </p:cNvPicPr>
          <p:nvPr>
            <p:ph idx="1"/>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31687159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descr="Change.jpg"/>
          <p:cNvPicPr>
            <a:picLocks noGrp="1" noChangeAspect="1"/>
          </p:cNvPicPr>
          <p:nvPr>
            <p:ph idx="1"/>
          </p:nvPr>
        </p:nvPicPr>
        <p:blipFill>
          <a:blip r:embed="rId2" cstate="print"/>
          <a:stretch>
            <a:fillRect/>
          </a:stretch>
        </p:blipFill>
        <p:spPr>
          <a:xfrm>
            <a:off x="0" y="-248825"/>
            <a:ext cx="9144000" cy="7106825"/>
          </a:xfr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D289994-1DC0-4D80-8210-E7A0C15676C0}"/>
              </a:ext>
            </a:extLst>
          </p:cNvPr>
          <p:cNvSpPr>
            <a:spLocks noGrp="1"/>
          </p:cNvSpPr>
          <p:nvPr>
            <p:ph type="title"/>
          </p:nvPr>
        </p:nvSpPr>
        <p:spPr/>
        <p:txBody>
          <a:bodyPr/>
          <a:lstStyle/>
          <a:p>
            <a:endParaRPr lang="en-GB"/>
          </a:p>
        </p:txBody>
      </p:sp>
      <p:pic>
        <p:nvPicPr>
          <p:cNvPr id="5" name="Content Placeholder 4">
            <a:extLst>
              <a:ext uri="{FF2B5EF4-FFF2-40B4-BE49-F238E27FC236}">
                <a16:creationId xmlns:a16="http://schemas.microsoft.com/office/drawing/2014/main" xmlns="" id="{2B494BB5-3F1B-4480-AE65-09560F43882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66185"/>
          </a:xfrm>
        </p:spPr>
      </p:pic>
    </p:spTree>
    <p:extLst>
      <p:ext uri="{BB962C8B-B14F-4D97-AF65-F5344CB8AC3E}">
        <p14:creationId xmlns:p14="http://schemas.microsoft.com/office/powerpoint/2010/main" val="27725959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93277F7-FB7B-444F-917B-24C708D66F52}"/>
              </a:ext>
            </a:extLst>
          </p:cNvPr>
          <p:cNvSpPr>
            <a:spLocks noGrp="1"/>
          </p:cNvSpPr>
          <p:nvPr>
            <p:ph type="title"/>
          </p:nvPr>
        </p:nvSpPr>
        <p:spPr>
          <a:xfrm>
            <a:off x="457200" y="980728"/>
            <a:ext cx="8229600" cy="4389722"/>
          </a:xfrm>
        </p:spPr>
        <p:txBody>
          <a:bodyPr>
            <a:noAutofit/>
          </a:bodyPr>
          <a:lstStyle/>
          <a:p>
            <a:pPr algn="ctr"/>
            <a:r>
              <a:rPr lang="en-GB" sz="3200" dirty="0">
                <a:latin typeface="Arial" panose="020B0604020202020204" pitchFamily="34" charset="0"/>
                <a:cs typeface="Arial" panose="020B0604020202020204" pitchFamily="34" charset="0"/>
              </a:rPr>
              <a:t>Rather than look at our Rotary experience from our own perspective, try and view it from that of a prospective new member coming along to the club for the first time</a:t>
            </a:r>
            <a:br>
              <a:rPr lang="en-GB" sz="3200" dirty="0">
                <a:latin typeface="Arial" panose="020B0604020202020204" pitchFamily="34" charset="0"/>
                <a:cs typeface="Arial" panose="020B0604020202020204" pitchFamily="34" charset="0"/>
              </a:rPr>
            </a:br>
            <a:r>
              <a:rPr lang="en-GB" sz="3200" dirty="0">
                <a:latin typeface="Arial" panose="020B0604020202020204" pitchFamily="34" charset="0"/>
                <a:cs typeface="Arial" panose="020B0604020202020204" pitchFamily="34" charset="0"/>
              </a:rPr>
              <a:t/>
            </a:r>
            <a:br>
              <a:rPr lang="en-GB" sz="3200" dirty="0">
                <a:latin typeface="Arial" panose="020B0604020202020204" pitchFamily="34" charset="0"/>
                <a:cs typeface="Arial" panose="020B0604020202020204" pitchFamily="34" charset="0"/>
              </a:rPr>
            </a:br>
            <a:r>
              <a:rPr lang="en-GB" sz="3200" dirty="0">
                <a:latin typeface="Arial" panose="020B0604020202020204" pitchFamily="34" charset="0"/>
                <a:cs typeface="Arial" panose="020B0604020202020204" pitchFamily="34" charset="0"/>
              </a:rPr>
              <a:t>What are the barriers likely barriers that you might encounter in persuading that person to join?</a:t>
            </a:r>
          </a:p>
        </p:txBody>
      </p:sp>
    </p:spTree>
    <p:extLst>
      <p:ext uri="{BB962C8B-B14F-4D97-AF65-F5344CB8AC3E}">
        <p14:creationId xmlns:p14="http://schemas.microsoft.com/office/powerpoint/2010/main" val="37772289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F4EE7F1-770E-424A-916A-71DC45F6E9F2}"/>
              </a:ext>
            </a:extLst>
          </p:cNvPr>
          <p:cNvSpPr>
            <a:spLocks noGrp="1"/>
          </p:cNvSpPr>
          <p:nvPr>
            <p:ph type="title"/>
          </p:nvPr>
        </p:nvSpPr>
        <p:spPr>
          <a:xfrm>
            <a:off x="457200" y="3717032"/>
            <a:ext cx="8229600" cy="1143000"/>
          </a:xfrm>
        </p:spPr>
        <p:txBody>
          <a:bodyPr>
            <a:noAutofit/>
          </a:bodyPr>
          <a:lstStyle/>
          <a:p>
            <a:r>
              <a:rPr lang="en-GB" sz="3200" dirty="0">
                <a:latin typeface="Arial" panose="020B0604020202020204" pitchFamily="34" charset="0"/>
                <a:cs typeface="Arial" panose="020B0604020202020204" pitchFamily="34" charset="0"/>
              </a:rPr>
              <a:t>We have already acknowledged that Rotary is a fantastic organisation, offers great opportunities and we do great work to support our communities and beyond</a:t>
            </a:r>
            <a:br>
              <a:rPr lang="en-GB" sz="3200" dirty="0">
                <a:latin typeface="Arial" panose="020B0604020202020204" pitchFamily="34" charset="0"/>
                <a:cs typeface="Arial" panose="020B0604020202020204" pitchFamily="34" charset="0"/>
              </a:rPr>
            </a:br>
            <a:r>
              <a:rPr lang="en-GB" sz="3200" dirty="0">
                <a:latin typeface="Arial" panose="020B0604020202020204" pitchFamily="34" charset="0"/>
                <a:cs typeface="Arial" panose="020B0604020202020204" pitchFamily="34" charset="0"/>
              </a:rPr>
              <a:t/>
            </a:r>
            <a:br>
              <a:rPr lang="en-GB" sz="3200" dirty="0">
                <a:latin typeface="Arial" panose="020B0604020202020204" pitchFamily="34" charset="0"/>
                <a:cs typeface="Arial" panose="020B0604020202020204" pitchFamily="34" charset="0"/>
              </a:rPr>
            </a:br>
            <a:r>
              <a:rPr lang="en-GB" sz="3200" dirty="0">
                <a:latin typeface="Arial" panose="020B0604020202020204" pitchFamily="34" charset="0"/>
                <a:cs typeface="Arial" panose="020B0604020202020204" pitchFamily="34" charset="0"/>
              </a:rPr>
              <a:t>Therefore, why are people not rushing to join us?</a:t>
            </a:r>
          </a:p>
        </p:txBody>
      </p:sp>
    </p:spTree>
    <p:extLst>
      <p:ext uri="{BB962C8B-B14F-4D97-AF65-F5344CB8AC3E}">
        <p14:creationId xmlns:p14="http://schemas.microsoft.com/office/powerpoint/2010/main" val="9178177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96A6F65-CD9F-4693-85E4-A98596DEC78E}"/>
              </a:ext>
            </a:extLst>
          </p:cNvPr>
          <p:cNvSpPr>
            <a:spLocks noGrp="1"/>
          </p:cNvSpPr>
          <p:nvPr>
            <p:ph type="title"/>
          </p:nvPr>
        </p:nvSpPr>
        <p:spPr>
          <a:xfrm>
            <a:off x="457200" y="1844824"/>
            <a:ext cx="8229600" cy="2155676"/>
          </a:xfrm>
        </p:spPr>
        <p:txBody>
          <a:bodyPr>
            <a:normAutofit fontScale="90000"/>
          </a:bodyPr>
          <a:lstStyle/>
          <a:p>
            <a:r>
              <a:rPr lang="en-GB" dirty="0"/>
              <a:t>Is the way our clubs operate representative of society around us?</a:t>
            </a:r>
          </a:p>
        </p:txBody>
      </p:sp>
    </p:spTree>
    <p:extLst>
      <p:ext uri="{BB962C8B-B14F-4D97-AF65-F5344CB8AC3E}">
        <p14:creationId xmlns:p14="http://schemas.microsoft.com/office/powerpoint/2010/main" val="37625114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F61772D-ABC2-4266-B111-0D7A173FF45A}"/>
              </a:ext>
            </a:extLst>
          </p:cNvPr>
          <p:cNvSpPr>
            <a:spLocks noGrp="1"/>
          </p:cNvSpPr>
          <p:nvPr>
            <p:ph type="title"/>
          </p:nvPr>
        </p:nvSpPr>
        <p:spPr>
          <a:xfrm>
            <a:off x="457200" y="704088"/>
            <a:ext cx="8229600" cy="852704"/>
          </a:xfrm>
        </p:spPr>
        <p:txBody>
          <a:bodyPr>
            <a:normAutofit/>
          </a:bodyPr>
          <a:lstStyle/>
          <a:p>
            <a:pPr algn="ctr"/>
            <a:r>
              <a:rPr lang="en-GB" sz="4400" dirty="0"/>
              <a:t>A few thoughts of my own…..</a:t>
            </a:r>
          </a:p>
        </p:txBody>
      </p:sp>
      <p:sp>
        <p:nvSpPr>
          <p:cNvPr id="3" name="Content Placeholder 2">
            <a:extLst>
              <a:ext uri="{FF2B5EF4-FFF2-40B4-BE49-F238E27FC236}">
                <a16:creationId xmlns:a16="http://schemas.microsoft.com/office/drawing/2014/main" xmlns="" id="{16C1A87D-C295-4845-9CFD-5E6DF5525E03}"/>
              </a:ext>
            </a:extLst>
          </p:cNvPr>
          <p:cNvSpPr>
            <a:spLocks noGrp="1"/>
          </p:cNvSpPr>
          <p:nvPr>
            <p:ph idx="1"/>
          </p:nvPr>
        </p:nvSpPr>
        <p:spPr/>
        <p:txBody>
          <a:bodyPr>
            <a:normAutofit fontScale="92500"/>
          </a:bodyPr>
          <a:lstStyle/>
          <a:p>
            <a:r>
              <a:rPr lang="en-GB" dirty="0">
                <a:solidFill>
                  <a:schemeClr val="tx2"/>
                </a:solidFill>
                <a:latin typeface="Arial" panose="020B0604020202020204" pitchFamily="34" charset="0"/>
                <a:cs typeface="Arial" panose="020B0604020202020204" pitchFamily="34" charset="0"/>
              </a:rPr>
              <a:t>We don’t do enough to publicise our great achievements</a:t>
            </a:r>
          </a:p>
          <a:p>
            <a:r>
              <a:rPr lang="en-GB" dirty="0">
                <a:solidFill>
                  <a:schemeClr val="tx2"/>
                </a:solidFill>
                <a:latin typeface="Arial" panose="020B0604020202020204" pitchFamily="34" charset="0"/>
                <a:cs typeface="Arial" panose="020B0604020202020204" pitchFamily="34" charset="0"/>
              </a:rPr>
              <a:t>The current crisis has demonstrated that many within our communities are keen to help others yet we are unable to tap into that pool of volunteers – we need to establish why that is?</a:t>
            </a:r>
          </a:p>
          <a:p>
            <a:r>
              <a:rPr lang="en-GB" dirty="0">
                <a:solidFill>
                  <a:schemeClr val="tx2"/>
                </a:solidFill>
                <a:latin typeface="Arial" panose="020B0604020202020204" pitchFamily="34" charset="0"/>
                <a:cs typeface="Arial" panose="020B0604020202020204" pitchFamily="34" charset="0"/>
              </a:rPr>
              <a:t>We must understand that we need to make volunteering relevant to the next generation</a:t>
            </a:r>
          </a:p>
          <a:p>
            <a:r>
              <a:rPr lang="en-GB" dirty="0">
                <a:solidFill>
                  <a:schemeClr val="tx2"/>
                </a:solidFill>
                <a:latin typeface="Arial" panose="020B0604020202020204" pitchFamily="34" charset="0"/>
                <a:cs typeface="Arial" panose="020B0604020202020204" pitchFamily="34" charset="0"/>
              </a:rPr>
              <a:t>If we are unwilling to change the landscape within our own clubs, we should be willing to support the formation of new clubs to accommodate a more diverse membership</a:t>
            </a:r>
          </a:p>
          <a:p>
            <a:endParaRPr lang="en-GB" dirty="0"/>
          </a:p>
        </p:txBody>
      </p:sp>
    </p:spTree>
    <p:extLst>
      <p:ext uri="{BB962C8B-B14F-4D97-AF65-F5344CB8AC3E}">
        <p14:creationId xmlns:p14="http://schemas.microsoft.com/office/powerpoint/2010/main" val="26106413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B814DE6-3453-4975-B449-CEB5C76A6696}"/>
              </a:ext>
            </a:extLst>
          </p:cNvPr>
          <p:cNvSpPr>
            <a:spLocks noGrp="1"/>
          </p:cNvSpPr>
          <p:nvPr>
            <p:ph type="title"/>
          </p:nvPr>
        </p:nvSpPr>
        <p:spPr>
          <a:xfrm>
            <a:off x="914400" y="522711"/>
            <a:ext cx="8229600" cy="1143000"/>
          </a:xfrm>
        </p:spPr>
        <p:txBody>
          <a:bodyPr/>
          <a:lstStyle/>
          <a:p>
            <a:r>
              <a:rPr lang="en-GB" dirty="0"/>
              <a:t>Cost of Rotary – a barrier?</a:t>
            </a:r>
          </a:p>
        </p:txBody>
      </p:sp>
      <p:sp>
        <p:nvSpPr>
          <p:cNvPr id="3" name="Content Placeholder 2">
            <a:extLst>
              <a:ext uri="{FF2B5EF4-FFF2-40B4-BE49-F238E27FC236}">
                <a16:creationId xmlns:a16="http://schemas.microsoft.com/office/drawing/2014/main" xmlns="" id="{E3FBF27C-3D97-4827-9A08-27F4EAF5842E}"/>
              </a:ext>
            </a:extLst>
          </p:cNvPr>
          <p:cNvSpPr>
            <a:spLocks noGrp="1"/>
          </p:cNvSpPr>
          <p:nvPr>
            <p:ph idx="1"/>
          </p:nvPr>
        </p:nvSpPr>
        <p:spPr/>
        <p:txBody>
          <a:bodyPr/>
          <a:lstStyle/>
          <a:p>
            <a:r>
              <a:rPr lang="en-GB" dirty="0">
                <a:solidFill>
                  <a:schemeClr val="tx2"/>
                </a:solidFill>
                <a:latin typeface="Arial" panose="020B0604020202020204" pitchFamily="34" charset="0"/>
                <a:cs typeface="Arial" panose="020B0604020202020204" pitchFamily="34" charset="0"/>
              </a:rPr>
              <a:t>It will be to some – so what can we do about it?</a:t>
            </a:r>
          </a:p>
          <a:p>
            <a:pPr marL="0" indent="0">
              <a:buNone/>
            </a:pPr>
            <a:endParaRPr lang="en-GB" dirty="0">
              <a:solidFill>
                <a:schemeClr val="tx2"/>
              </a:solidFill>
              <a:latin typeface="Arial" panose="020B0604020202020204" pitchFamily="34" charset="0"/>
              <a:cs typeface="Arial" panose="020B0604020202020204" pitchFamily="34" charset="0"/>
            </a:endParaRPr>
          </a:p>
          <a:p>
            <a:r>
              <a:rPr lang="en-GB" dirty="0">
                <a:solidFill>
                  <a:schemeClr val="tx2"/>
                </a:solidFill>
                <a:latin typeface="Arial" panose="020B0604020202020204" pitchFamily="34" charset="0"/>
                <a:cs typeface="Arial" panose="020B0604020202020204" pitchFamily="34" charset="0"/>
              </a:rPr>
              <a:t>Why do we pay District and RI dues?</a:t>
            </a:r>
          </a:p>
          <a:p>
            <a:pPr marL="0" indent="0">
              <a:buNone/>
            </a:pPr>
            <a:endParaRPr lang="en-GB" dirty="0">
              <a:solidFill>
                <a:schemeClr val="tx2"/>
              </a:solidFill>
              <a:latin typeface="Arial" panose="020B0604020202020204" pitchFamily="34" charset="0"/>
              <a:cs typeface="Arial" panose="020B0604020202020204" pitchFamily="34" charset="0"/>
            </a:endParaRPr>
          </a:p>
          <a:p>
            <a:r>
              <a:rPr lang="en-GB" dirty="0">
                <a:solidFill>
                  <a:schemeClr val="tx2"/>
                </a:solidFill>
                <a:latin typeface="Arial" panose="020B0604020202020204" pitchFamily="34" charset="0"/>
                <a:cs typeface="Arial" panose="020B0604020202020204" pitchFamily="34" charset="0"/>
              </a:rPr>
              <a:t>Are those dues good value for money?</a:t>
            </a:r>
          </a:p>
          <a:p>
            <a:pPr marL="0" indent="0">
              <a:buNone/>
            </a:pPr>
            <a:endParaRPr lang="en-GB" dirty="0">
              <a:solidFill>
                <a:schemeClr val="tx2"/>
              </a:solidFill>
              <a:latin typeface="Arial" panose="020B0604020202020204" pitchFamily="34" charset="0"/>
              <a:cs typeface="Arial" panose="020B0604020202020204" pitchFamily="34" charset="0"/>
            </a:endParaRPr>
          </a:p>
          <a:p>
            <a:r>
              <a:rPr lang="en-GB" dirty="0">
                <a:solidFill>
                  <a:schemeClr val="tx2"/>
                </a:solidFill>
                <a:latin typeface="Arial" panose="020B0604020202020204" pitchFamily="34" charset="0"/>
                <a:cs typeface="Arial" panose="020B0604020202020204" pitchFamily="34" charset="0"/>
              </a:rPr>
              <a:t>What do those dues buy us?</a:t>
            </a:r>
          </a:p>
          <a:p>
            <a:endParaRPr lang="en-GB" dirty="0">
              <a:solidFill>
                <a:schemeClr val="tx2"/>
              </a:solidFill>
              <a:latin typeface="Arial" panose="020B0604020202020204" pitchFamily="34" charset="0"/>
              <a:cs typeface="Arial" panose="020B0604020202020204" pitchFamily="34" charset="0"/>
            </a:endParaRPr>
          </a:p>
          <a:p>
            <a:r>
              <a:rPr lang="en-GB" dirty="0">
                <a:solidFill>
                  <a:schemeClr val="tx2"/>
                </a:solidFill>
                <a:latin typeface="Arial" panose="020B0604020202020204" pitchFamily="34" charset="0"/>
                <a:cs typeface="Arial" panose="020B0604020202020204" pitchFamily="34" charset="0"/>
              </a:rPr>
              <a:t>Could we be more flexible in our payment options?</a:t>
            </a:r>
          </a:p>
        </p:txBody>
      </p:sp>
    </p:spTree>
    <p:extLst>
      <p:ext uri="{BB962C8B-B14F-4D97-AF65-F5344CB8AC3E}">
        <p14:creationId xmlns:p14="http://schemas.microsoft.com/office/powerpoint/2010/main" val="8039959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814" y="533400"/>
            <a:ext cx="8229600" cy="1143000"/>
          </a:xfrm>
        </p:spPr>
        <p:txBody>
          <a:bodyPr/>
          <a:lstStyle/>
          <a:p>
            <a:pPr algn="ctr"/>
            <a:r>
              <a:rPr lang="en-GB" dirty="0"/>
              <a:t>Rotary Club of Fort Collins</a:t>
            </a:r>
          </a:p>
        </p:txBody>
      </p:sp>
      <p:sp>
        <p:nvSpPr>
          <p:cNvPr id="3" name="Content Placeholder 2"/>
          <p:cNvSpPr>
            <a:spLocks noGrp="1"/>
          </p:cNvSpPr>
          <p:nvPr>
            <p:ph idx="1"/>
          </p:nvPr>
        </p:nvSpPr>
        <p:spPr/>
        <p:txBody>
          <a:bodyPr>
            <a:normAutofit lnSpcReduction="10000"/>
          </a:bodyPr>
          <a:lstStyle/>
          <a:p>
            <a:pPr algn="ctr">
              <a:buNone/>
            </a:pPr>
            <a:r>
              <a:rPr lang="en-GB" dirty="0">
                <a:solidFill>
                  <a:schemeClr val="tx2"/>
                </a:solidFill>
                <a:latin typeface="Arial" panose="020B0604020202020204" pitchFamily="34" charset="0"/>
                <a:cs typeface="Arial" panose="020B0604020202020204" pitchFamily="34" charset="0"/>
              </a:rPr>
              <a:t>   We got rid of the name "satellite" (sounded too paternal) and now say "we are one club with two meeting options, noon and evening".</a:t>
            </a:r>
          </a:p>
          <a:p>
            <a:pPr algn="ctr">
              <a:buNone/>
            </a:pPr>
            <a:endParaRPr lang="en-GB" dirty="0">
              <a:solidFill>
                <a:schemeClr val="tx2"/>
              </a:solidFill>
              <a:latin typeface="Arial" panose="020B0604020202020204" pitchFamily="34" charset="0"/>
              <a:cs typeface="Arial" panose="020B0604020202020204" pitchFamily="34" charset="0"/>
            </a:endParaRPr>
          </a:p>
          <a:p>
            <a:pPr algn="ctr">
              <a:buNone/>
            </a:pPr>
            <a:r>
              <a:rPr lang="en-GB" dirty="0">
                <a:solidFill>
                  <a:schemeClr val="tx2"/>
                </a:solidFill>
                <a:latin typeface="Arial" panose="020B0604020202020204" pitchFamily="34" charset="0"/>
                <a:cs typeface="Arial" panose="020B0604020202020204" pitchFamily="34" charset="0"/>
              </a:rPr>
              <a:t>   Our 2nd meeting option meets twice a month in the evening at various breweries, distillers and restaurants.</a:t>
            </a:r>
          </a:p>
          <a:p>
            <a:pPr algn="ctr">
              <a:buNone/>
            </a:pPr>
            <a:endParaRPr lang="en-GB" dirty="0">
              <a:solidFill>
                <a:schemeClr val="tx2"/>
              </a:solidFill>
              <a:latin typeface="Arial" panose="020B0604020202020204" pitchFamily="34" charset="0"/>
              <a:cs typeface="Arial" panose="020B0604020202020204" pitchFamily="34" charset="0"/>
            </a:endParaRPr>
          </a:p>
          <a:p>
            <a:pPr algn="ctr">
              <a:buNone/>
            </a:pPr>
            <a:r>
              <a:rPr lang="en-GB" dirty="0">
                <a:solidFill>
                  <a:schemeClr val="tx2"/>
                </a:solidFill>
                <a:latin typeface="Arial" panose="020B0604020202020204" pitchFamily="34" charset="0"/>
                <a:cs typeface="Arial" panose="020B0604020202020204" pitchFamily="34" charset="0"/>
              </a:rPr>
              <a:t>   We now have 27 members that attend the evening meeting. We get things done, talk about it on social media and have a good time </a:t>
            </a:r>
            <a:r>
              <a:rPr lang="en-GB" dirty="0">
                <a:solidFill>
                  <a:schemeClr val="tx2"/>
                </a:solidFill>
                <a:latin typeface="Arial" panose="020B0604020202020204" pitchFamily="34" charset="0"/>
                <a:cs typeface="Arial" panose="020B0604020202020204" pitchFamily="34" charset="0"/>
                <a:sym typeface="Wingdings" pitchFamily="2" charset="2"/>
              </a:rPr>
              <a:t></a:t>
            </a:r>
            <a:endParaRPr lang="en-GB" dirty="0">
              <a:solidFill>
                <a:schemeClr val="tx2"/>
              </a:solidFill>
              <a:latin typeface="Arial" panose="020B0604020202020204" pitchFamily="34" charset="0"/>
              <a:cs typeface="Arial" panose="020B0604020202020204" pitchFamily="34" charset="0"/>
            </a:endParaRPr>
          </a:p>
          <a:p>
            <a:pPr>
              <a:buNone/>
            </a:pPr>
            <a:endParaRPr lang="en-GB" dirty="0">
              <a:solidFill>
                <a:schemeClr val="tx2"/>
              </a:solidFill>
              <a:latin typeface="Arial" panose="020B0604020202020204" pitchFamily="34" charset="0"/>
              <a:cs typeface="Arial" panose="020B0604020202020204"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Young.jp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descr="Rotary Informal.jpg"/>
          <p:cNvPicPr>
            <a:picLocks noGrp="1" noChangeAspect="1"/>
          </p:cNvPicPr>
          <p:nvPr>
            <p:ph idx="1"/>
          </p:nvPr>
        </p:nvPicPr>
        <p:blipFill>
          <a:blip r:embed="rId2" cstate="print"/>
          <a:stretch>
            <a:fillRect/>
          </a:stretch>
        </p:blipFill>
        <p:spPr>
          <a:xfrm>
            <a:off x="0" y="-25250"/>
            <a:ext cx="9144000" cy="6883250"/>
          </a:xfr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200D094-F869-4AB1-B941-EAB53AECA38B}"/>
              </a:ext>
            </a:extLst>
          </p:cNvPr>
          <p:cNvSpPr>
            <a:spLocks noGrp="1"/>
          </p:cNvSpPr>
          <p:nvPr>
            <p:ph type="ctrTitle"/>
          </p:nvPr>
        </p:nvSpPr>
        <p:spPr/>
        <p:txBody>
          <a:bodyPr/>
          <a:lstStyle/>
          <a:p>
            <a:r>
              <a:rPr lang="en-GB" dirty="0"/>
              <a:t>What Else Might Assist us in Growing Rotary?</a:t>
            </a:r>
          </a:p>
        </p:txBody>
      </p:sp>
    </p:spTree>
    <p:extLst>
      <p:ext uri="{BB962C8B-B14F-4D97-AF65-F5344CB8AC3E}">
        <p14:creationId xmlns:p14="http://schemas.microsoft.com/office/powerpoint/2010/main" val="31215434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200" dirty="0"/>
              <a:t>Rotary’s Top Female Leader Says Recruiting Women Is A Growth Opportunity</a:t>
            </a:r>
          </a:p>
        </p:txBody>
      </p:sp>
      <p:pic>
        <p:nvPicPr>
          <p:cNvPr id="4" name="Content Placeholder 3" descr="More Women.jpeg"/>
          <p:cNvPicPr>
            <a:picLocks noGrp="1" noChangeAspect="1"/>
          </p:cNvPicPr>
          <p:nvPr>
            <p:ph idx="1"/>
          </p:nvPr>
        </p:nvPicPr>
        <p:blipFill>
          <a:blip r:embed="rId2" cstate="print"/>
          <a:stretch>
            <a:fillRect/>
          </a:stretch>
        </p:blipFill>
        <p:spPr>
          <a:xfrm>
            <a:off x="0" y="2121801"/>
            <a:ext cx="9101592" cy="4736199"/>
          </a:xfr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3B30C49-7307-483F-86B4-442A1B4FF30A}"/>
              </a:ext>
            </a:extLst>
          </p:cNvPr>
          <p:cNvSpPr>
            <a:spLocks noGrp="1"/>
          </p:cNvSpPr>
          <p:nvPr>
            <p:ph type="ctrTitle"/>
          </p:nvPr>
        </p:nvSpPr>
        <p:spPr>
          <a:xfrm>
            <a:off x="533400" y="1371600"/>
            <a:ext cx="7851648" cy="1409328"/>
          </a:xfrm>
        </p:spPr>
        <p:txBody>
          <a:bodyPr>
            <a:normAutofit fontScale="90000"/>
          </a:bodyPr>
          <a:lstStyle/>
          <a:p>
            <a:pPr algn="ctr"/>
            <a:r>
              <a:rPr lang="en-GB" dirty="0"/>
              <a:t>YOUTH!</a:t>
            </a:r>
            <a:br>
              <a:rPr lang="en-GB" dirty="0"/>
            </a:br>
            <a:endParaRPr lang="en-GB" dirty="0"/>
          </a:p>
        </p:txBody>
      </p:sp>
      <p:sp>
        <p:nvSpPr>
          <p:cNvPr id="3" name="Subtitle 2">
            <a:extLst>
              <a:ext uri="{FF2B5EF4-FFF2-40B4-BE49-F238E27FC236}">
                <a16:creationId xmlns:a16="http://schemas.microsoft.com/office/drawing/2014/main" xmlns="" id="{54E4D3BE-BFFE-45CF-A45B-682287532E94}"/>
              </a:ext>
            </a:extLst>
          </p:cNvPr>
          <p:cNvSpPr>
            <a:spLocks noGrp="1"/>
          </p:cNvSpPr>
          <p:nvPr>
            <p:ph type="subTitle" idx="1"/>
          </p:nvPr>
        </p:nvSpPr>
        <p:spPr>
          <a:xfrm>
            <a:off x="533400" y="2420888"/>
            <a:ext cx="7854696" cy="3528392"/>
          </a:xfrm>
        </p:spPr>
        <p:txBody>
          <a:bodyPr>
            <a:normAutofit/>
          </a:bodyPr>
          <a:lstStyle/>
          <a:p>
            <a:pPr algn="l"/>
            <a:r>
              <a:rPr lang="en-GB" dirty="0" err="1"/>
              <a:t>Rotakids</a:t>
            </a:r>
            <a:endParaRPr lang="en-GB" dirty="0"/>
          </a:p>
          <a:p>
            <a:pPr algn="l"/>
            <a:r>
              <a:rPr lang="en-GB" dirty="0"/>
              <a:t>Interact</a:t>
            </a:r>
          </a:p>
          <a:p>
            <a:pPr algn="l"/>
            <a:r>
              <a:rPr lang="en-GB" dirty="0"/>
              <a:t>Rotaract</a:t>
            </a:r>
          </a:p>
          <a:p>
            <a:pPr algn="l"/>
            <a:r>
              <a:rPr lang="en-GB" dirty="0"/>
              <a:t>Youth Competitions</a:t>
            </a:r>
          </a:p>
          <a:p>
            <a:pPr algn="l"/>
            <a:r>
              <a:rPr lang="en-GB" dirty="0"/>
              <a:t>Engagement with Schools</a:t>
            </a:r>
          </a:p>
          <a:p>
            <a:pPr algn="l"/>
            <a:r>
              <a:rPr lang="en-GB" dirty="0"/>
              <a:t>Engagement with Youth Organisations</a:t>
            </a:r>
          </a:p>
        </p:txBody>
      </p:sp>
    </p:spTree>
    <p:extLst>
      <p:ext uri="{BB962C8B-B14F-4D97-AF65-F5344CB8AC3E}">
        <p14:creationId xmlns:p14="http://schemas.microsoft.com/office/powerpoint/2010/main" val="32330333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2F7E675-3385-4D5C-918F-96FDBDEF5F7C}"/>
              </a:ext>
            </a:extLst>
          </p:cNvPr>
          <p:cNvSpPr>
            <a:spLocks noGrp="1"/>
          </p:cNvSpPr>
          <p:nvPr>
            <p:ph type="title"/>
          </p:nvPr>
        </p:nvSpPr>
        <p:spPr>
          <a:xfrm>
            <a:off x="457200" y="1124744"/>
            <a:ext cx="8229600" cy="1143000"/>
          </a:xfrm>
        </p:spPr>
        <p:txBody>
          <a:bodyPr>
            <a:noAutofit/>
          </a:bodyPr>
          <a:lstStyle/>
          <a:p>
            <a:r>
              <a:rPr lang="en-GB" sz="4400" dirty="0"/>
              <a:t>Engagement with other local Organisations/Clubs</a:t>
            </a:r>
          </a:p>
        </p:txBody>
      </p:sp>
      <p:sp>
        <p:nvSpPr>
          <p:cNvPr id="4" name="TextBox 3">
            <a:extLst>
              <a:ext uri="{FF2B5EF4-FFF2-40B4-BE49-F238E27FC236}">
                <a16:creationId xmlns:a16="http://schemas.microsoft.com/office/drawing/2014/main" xmlns="" id="{FDA44CC8-E3D6-4B6D-9CCD-B7A5B6C55FB7}"/>
              </a:ext>
            </a:extLst>
          </p:cNvPr>
          <p:cNvSpPr txBox="1"/>
          <p:nvPr/>
        </p:nvSpPr>
        <p:spPr>
          <a:xfrm>
            <a:off x="805415" y="2644170"/>
            <a:ext cx="7704856" cy="2554545"/>
          </a:xfrm>
          <a:prstGeom prst="rect">
            <a:avLst/>
          </a:prstGeom>
          <a:noFill/>
        </p:spPr>
        <p:txBody>
          <a:bodyPr wrap="square" rtlCol="0">
            <a:spAutoFit/>
          </a:bodyPr>
          <a:lstStyle/>
          <a:p>
            <a:pPr marL="285750" indent="-285750">
              <a:buFont typeface="Arial" panose="020B0604020202020204" pitchFamily="34" charset="0"/>
              <a:buChar char="•"/>
            </a:pPr>
            <a:r>
              <a:rPr lang="en-GB" sz="3200" dirty="0">
                <a:solidFill>
                  <a:schemeClr val="tx2"/>
                </a:solidFill>
                <a:latin typeface="Arial" panose="020B0604020202020204" pitchFamily="34" charset="0"/>
                <a:cs typeface="Arial" panose="020B0604020202020204" pitchFamily="34" charset="0"/>
              </a:rPr>
              <a:t>Sleigh helpers</a:t>
            </a:r>
          </a:p>
          <a:p>
            <a:pPr marL="285750" indent="-285750">
              <a:buFont typeface="Arial" panose="020B0604020202020204" pitchFamily="34" charset="0"/>
              <a:buChar char="•"/>
            </a:pPr>
            <a:r>
              <a:rPr lang="en-GB" sz="3200" dirty="0">
                <a:solidFill>
                  <a:schemeClr val="tx2"/>
                </a:solidFill>
                <a:latin typeface="Arial" panose="020B0604020202020204" pitchFamily="34" charset="0"/>
                <a:cs typeface="Arial" panose="020B0604020202020204" pitchFamily="34" charset="0"/>
              </a:rPr>
              <a:t>Marshalling assistance</a:t>
            </a:r>
          </a:p>
          <a:p>
            <a:pPr marL="285750" indent="-285750">
              <a:buFont typeface="Arial" panose="020B0604020202020204" pitchFamily="34" charset="0"/>
              <a:buChar char="•"/>
            </a:pPr>
            <a:r>
              <a:rPr lang="en-GB" sz="3200" dirty="0">
                <a:solidFill>
                  <a:schemeClr val="tx2"/>
                </a:solidFill>
                <a:latin typeface="Arial" panose="020B0604020202020204" pitchFamily="34" charset="0"/>
                <a:cs typeface="Arial" panose="020B0604020202020204" pitchFamily="34" charset="0"/>
              </a:rPr>
              <a:t>Fundraising partnerships</a:t>
            </a:r>
          </a:p>
          <a:p>
            <a:pPr marL="285750" indent="-285750">
              <a:buFont typeface="Arial" panose="020B0604020202020204" pitchFamily="34" charset="0"/>
              <a:buChar char="•"/>
            </a:pPr>
            <a:r>
              <a:rPr lang="en-GB" sz="3200" dirty="0">
                <a:solidFill>
                  <a:schemeClr val="tx2"/>
                </a:solidFill>
                <a:latin typeface="Arial" panose="020B0604020202020204" pitchFamily="34" charset="0"/>
                <a:cs typeface="Arial" panose="020B0604020202020204" pitchFamily="34" charset="0"/>
              </a:rPr>
              <a:t>Development of a Rotary Community Corps</a:t>
            </a:r>
          </a:p>
        </p:txBody>
      </p:sp>
    </p:spTree>
    <p:extLst>
      <p:ext uri="{BB962C8B-B14F-4D97-AF65-F5344CB8AC3E}">
        <p14:creationId xmlns:p14="http://schemas.microsoft.com/office/powerpoint/2010/main" val="17045665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descr="Market Drayton.jpg"/>
          <p:cNvPicPr>
            <a:picLocks noGrp="1" noChangeAspect="1"/>
          </p:cNvPicPr>
          <p:nvPr>
            <p:ph idx="1"/>
          </p:nvPr>
        </p:nvPicPr>
        <p:blipFill>
          <a:blip r:embed="rId2" cstate="print"/>
          <a:stretch>
            <a:fillRect/>
          </a:stretch>
        </p:blipFill>
        <p:spPr>
          <a:xfrm>
            <a:off x="34585" y="0"/>
            <a:ext cx="9109415" cy="6858000"/>
          </a:xfr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916832"/>
            <a:ext cx="8229600" cy="3068960"/>
          </a:xfrm>
        </p:spPr>
        <p:txBody>
          <a:bodyPr>
            <a:noAutofit/>
          </a:bodyPr>
          <a:lstStyle/>
          <a:p>
            <a:pPr algn="ctr"/>
            <a:r>
              <a:rPr lang="en-GB" sz="3200" dirty="0"/>
              <a:t>Over recent years Rotary rules have been changed to allow us to innovate and be more flexible in when, where and how we meet; how we manage attendance; the type of memberships we offer.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MER Committee</a:t>
            </a:r>
          </a:p>
        </p:txBody>
      </p:sp>
      <p:sp>
        <p:nvSpPr>
          <p:cNvPr id="3" name="Content Placeholder 2"/>
          <p:cNvSpPr>
            <a:spLocks noGrp="1"/>
          </p:cNvSpPr>
          <p:nvPr>
            <p:ph idx="1"/>
          </p:nvPr>
        </p:nvSpPr>
        <p:spPr/>
        <p:txBody>
          <a:bodyPr/>
          <a:lstStyle/>
          <a:p>
            <a:r>
              <a:rPr lang="en-GB" dirty="0">
                <a:solidFill>
                  <a:schemeClr val="tx2"/>
                </a:solidFill>
                <a:latin typeface="Arial" panose="020B0604020202020204" pitchFamily="34" charset="0"/>
                <a:cs typeface="Arial" panose="020B0604020202020204" pitchFamily="34" charset="0"/>
              </a:rPr>
              <a:t>AG’s are members automatically by virtue of their role</a:t>
            </a:r>
          </a:p>
          <a:p>
            <a:r>
              <a:rPr lang="en-GB" dirty="0">
                <a:solidFill>
                  <a:schemeClr val="tx2"/>
                </a:solidFill>
                <a:latin typeface="Arial" panose="020B0604020202020204" pitchFamily="34" charset="0"/>
                <a:cs typeface="Arial" panose="020B0604020202020204" pitchFamily="34" charset="0"/>
              </a:rPr>
              <a:t>Membership champions are sought to help develop ideas and grow our membership</a:t>
            </a:r>
          </a:p>
          <a:p>
            <a:r>
              <a:rPr lang="en-GB" dirty="0">
                <a:solidFill>
                  <a:schemeClr val="tx2"/>
                </a:solidFill>
                <a:latin typeface="Arial" panose="020B0604020202020204" pitchFamily="34" charset="0"/>
                <a:cs typeface="Arial" panose="020B0604020202020204" pitchFamily="34" charset="0"/>
              </a:rPr>
              <a:t>Communication channels between the District team and clubs is of critical importance</a:t>
            </a:r>
          </a:p>
          <a:p>
            <a:r>
              <a:rPr lang="en-GB" dirty="0">
                <a:solidFill>
                  <a:schemeClr val="tx2"/>
                </a:solidFill>
                <a:latin typeface="Arial" panose="020B0604020202020204" pitchFamily="34" charset="0"/>
                <a:cs typeface="Arial" panose="020B0604020202020204" pitchFamily="34" charset="0"/>
              </a:rPr>
              <a:t>The District membership team are a resource for clubs to use</a:t>
            </a:r>
          </a:p>
          <a:p>
            <a:r>
              <a:rPr lang="en-GB" dirty="0">
                <a:solidFill>
                  <a:schemeClr val="tx2"/>
                </a:solidFill>
                <a:latin typeface="Arial" panose="020B0604020202020204" pitchFamily="34" charset="0"/>
                <a:cs typeface="Arial" panose="020B0604020202020204" pitchFamily="34" charset="0"/>
              </a:rPr>
              <a:t>Equipment to support membership drives is being purchased and available to loan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B02175E-F513-4DEC-856C-4576B860BF2C}"/>
              </a:ext>
            </a:extLst>
          </p:cNvPr>
          <p:cNvSpPr>
            <a:spLocks noGrp="1"/>
          </p:cNvSpPr>
          <p:nvPr>
            <p:ph type="title"/>
          </p:nvPr>
        </p:nvSpPr>
        <p:spPr>
          <a:xfrm>
            <a:off x="457200" y="2286000"/>
            <a:ext cx="8229600" cy="1143000"/>
          </a:xfrm>
        </p:spPr>
        <p:txBody>
          <a:bodyPr>
            <a:normAutofit fontScale="90000"/>
          </a:bodyPr>
          <a:lstStyle/>
          <a:p>
            <a:r>
              <a:rPr lang="en-GB" dirty="0"/>
              <a:t>What do you want from your MER team?</a:t>
            </a:r>
          </a:p>
        </p:txBody>
      </p:sp>
    </p:spTree>
    <p:extLst>
      <p:ext uri="{BB962C8B-B14F-4D97-AF65-F5344CB8AC3E}">
        <p14:creationId xmlns:p14="http://schemas.microsoft.com/office/powerpoint/2010/main" val="114212663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Key Messages</a:t>
            </a:r>
          </a:p>
        </p:txBody>
      </p:sp>
      <p:sp>
        <p:nvSpPr>
          <p:cNvPr id="3" name="Content Placeholder 2"/>
          <p:cNvSpPr>
            <a:spLocks noGrp="1"/>
          </p:cNvSpPr>
          <p:nvPr>
            <p:ph idx="1"/>
          </p:nvPr>
        </p:nvSpPr>
        <p:spPr>
          <a:xfrm>
            <a:off x="457200" y="1935480"/>
            <a:ext cx="8229600" cy="4922520"/>
          </a:xfrm>
        </p:spPr>
        <p:txBody>
          <a:bodyPr>
            <a:normAutofit fontScale="92500" lnSpcReduction="10000"/>
          </a:bodyPr>
          <a:lstStyle/>
          <a:p>
            <a:r>
              <a:rPr lang="en-GB" dirty="0">
                <a:solidFill>
                  <a:schemeClr val="tx2"/>
                </a:solidFill>
                <a:latin typeface="Arial" panose="020B0604020202020204" pitchFamily="34" charset="0"/>
                <a:cs typeface="Arial" panose="020B0604020202020204" pitchFamily="34" charset="0"/>
              </a:rPr>
              <a:t>Membership GROWTH is the responsibility of us all</a:t>
            </a:r>
          </a:p>
          <a:p>
            <a:r>
              <a:rPr lang="en-GB" dirty="0">
                <a:solidFill>
                  <a:schemeClr val="tx2"/>
                </a:solidFill>
                <a:latin typeface="Arial" panose="020B0604020202020204" pitchFamily="34" charset="0"/>
                <a:cs typeface="Arial" panose="020B0604020202020204" pitchFamily="34" charset="0"/>
              </a:rPr>
              <a:t>Rotary provides for flexibility in how you deliver your style of Rotary</a:t>
            </a:r>
          </a:p>
          <a:p>
            <a:r>
              <a:rPr lang="en-GB" dirty="0">
                <a:solidFill>
                  <a:schemeClr val="tx2"/>
                </a:solidFill>
                <a:latin typeface="Arial" panose="020B0604020202020204" pitchFamily="34" charset="0"/>
                <a:cs typeface="Arial" panose="020B0604020202020204" pitchFamily="34" charset="0"/>
              </a:rPr>
              <a:t>Traditional Rotary is fine, so is flexible Rotary – what counts is what suits your membership</a:t>
            </a:r>
          </a:p>
          <a:p>
            <a:r>
              <a:rPr lang="en-GB" dirty="0">
                <a:solidFill>
                  <a:schemeClr val="tx2"/>
                </a:solidFill>
                <a:latin typeface="Arial" panose="020B0604020202020204" pitchFamily="34" charset="0"/>
                <a:cs typeface="Arial" panose="020B0604020202020204" pitchFamily="34" charset="0"/>
              </a:rPr>
              <a:t>An informal style of Rotary that affords service to our communities is STILL Rotary</a:t>
            </a:r>
          </a:p>
          <a:p>
            <a:r>
              <a:rPr lang="en-GB" dirty="0">
                <a:solidFill>
                  <a:schemeClr val="tx2"/>
                </a:solidFill>
                <a:latin typeface="Arial" panose="020B0604020202020204" pitchFamily="34" charset="0"/>
                <a:cs typeface="Arial" panose="020B0604020202020204" pitchFamily="34" charset="0"/>
              </a:rPr>
              <a:t>The MER Committee is another support tool should you want help in growing/retaining your membership base</a:t>
            </a:r>
          </a:p>
          <a:p>
            <a:r>
              <a:rPr lang="en-GB" dirty="0">
                <a:solidFill>
                  <a:schemeClr val="tx2"/>
                </a:solidFill>
                <a:latin typeface="Arial" panose="020B0604020202020204" pitchFamily="34" charset="0"/>
                <a:cs typeface="Arial" panose="020B0604020202020204" pitchFamily="34" charset="0"/>
              </a:rPr>
              <a:t>Both RI and RGBI have a wealth of resources online to help us increase our membership and manage change</a:t>
            </a:r>
          </a:p>
          <a:p>
            <a:pPr>
              <a:buNone/>
            </a:pPr>
            <a:r>
              <a:rPr lang="en-GB" dirty="0">
                <a:solidFill>
                  <a:schemeClr val="accent1"/>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xmlns="" val="tx"/>
                    </a:ext>
                  </a:extLst>
                </a:hlinkClick>
              </a:rPr>
              <a:t>https://my.rotary.org/en/learning-reference/learn-topic/membership</a:t>
            </a:r>
            <a:endParaRPr lang="en-GB" dirty="0">
              <a:solidFill>
                <a:schemeClr val="accent1"/>
              </a:solidFill>
              <a:latin typeface="Arial" panose="020B0604020202020204" pitchFamily="34" charset="0"/>
              <a:cs typeface="Arial" panose="020B0604020202020204" pitchFamily="34"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76066A1-A3D7-4100-8924-08B561B9F54D}"/>
              </a:ext>
            </a:extLst>
          </p:cNvPr>
          <p:cNvSpPr>
            <a:spLocks noGrp="1"/>
          </p:cNvSpPr>
          <p:nvPr>
            <p:ph type="title"/>
          </p:nvPr>
        </p:nvSpPr>
        <p:spPr/>
        <p:txBody>
          <a:bodyPr/>
          <a:lstStyle/>
          <a:p>
            <a:pPr algn="ctr"/>
            <a:r>
              <a:rPr lang="en-GB" dirty="0"/>
              <a:t>Thank you!</a:t>
            </a:r>
          </a:p>
        </p:txBody>
      </p:sp>
      <p:pic>
        <p:nvPicPr>
          <p:cNvPr id="4" name="Content Placeholder 3">
            <a:extLst>
              <a:ext uri="{FF2B5EF4-FFF2-40B4-BE49-F238E27FC236}">
                <a16:creationId xmlns:a16="http://schemas.microsoft.com/office/drawing/2014/main" xmlns="" id="{9040A0AF-4A4C-426F-A60D-830D4A9EB01E}"/>
              </a:ext>
            </a:extLst>
          </p:cNvPr>
          <p:cNvPicPr>
            <a:picLocks noGrp="1" noChangeAspect="1"/>
          </p:cNvPicPr>
          <p:nvPr>
            <p:ph idx="1"/>
          </p:nvPr>
        </p:nvPicPr>
        <p:blipFill>
          <a:blip r:embed="rId2"/>
          <a:stretch>
            <a:fillRect/>
          </a:stretch>
        </p:blipFill>
        <p:spPr>
          <a:xfrm>
            <a:off x="2377281" y="1935163"/>
            <a:ext cx="4389437" cy="4389437"/>
          </a:xfrm>
          <a:prstGeom prst="rect">
            <a:avLst/>
          </a:prstGeom>
        </p:spPr>
      </p:pic>
    </p:spTree>
    <p:extLst>
      <p:ext uri="{BB962C8B-B14F-4D97-AF65-F5344CB8AC3E}">
        <p14:creationId xmlns:p14="http://schemas.microsoft.com/office/powerpoint/2010/main" val="378713281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852936"/>
            <a:ext cx="8229600" cy="1143000"/>
          </a:xfrm>
        </p:spPr>
        <p:txBody>
          <a:bodyPr>
            <a:noAutofit/>
          </a:bodyPr>
          <a:lstStyle/>
          <a:p>
            <a:pPr algn="ctr"/>
            <a:r>
              <a:rPr lang="en-GB" sz="9600" dirty="0"/>
              <a:t>?</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1931</TotalTime>
  <Words>1318</Words>
  <Application>Microsoft Office PowerPoint</Application>
  <PresentationFormat>On-screen Show (4:3)</PresentationFormat>
  <Paragraphs>120</Paragraphs>
  <Slides>48</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48</vt:i4>
      </vt:variant>
    </vt:vector>
  </HeadingPairs>
  <TitlesOfParts>
    <vt:vector size="50" baseType="lpstr">
      <vt:lpstr>Flow</vt:lpstr>
      <vt:lpstr>Acrobat Document</vt:lpstr>
      <vt:lpstr>Membership Extension &amp; Retention</vt:lpstr>
      <vt:lpstr>Welcome  Thank-you for joining me   </vt:lpstr>
      <vt:lpstr>Aims of this brief:</vt:lpstr>
      <vt:lpstr>Impact of Coronavirus</vt:lpstr>
      <vt:lpstr>Health warning!</vt:lpstr>
      <vt:lpstr>Membership continues to be our number one priority, both retaining existing members and developing opportunities for new Rotarians to help us continue our work and to  “Do Good in the World”.</vt:lpstr>
      <vt:lpstr>Alone we can do so little – together, we can do so much!</vt:lpstr>
      <vt:lpstr> Why it is important to maintain and seek to grow our membership profile?  Please use the comments box to input your thoughts</vt:lpstr>
      <vt:lpstr>PowerPoint Presentation</vt:lpstr>
      <vt:lpstr>PowerPoint Presentation</vt:lpstr>
      <vt:lpstr>PowerPoint Presentation</vt:lpstr>
      <vt:lpstr>PowerPoint Presentation</vt:lpstr>
      <vt:lpstr>PowerPoint Presentation</vt:lpstr>
      <vt:lpstr>Sorry…… a few stats! </vt:lpstr>
      <vt:lpstr>PowerPoint Presentation</vt:lpstr>
      <vt:lpstr>Thought provoking stats?</vt:lpstr>
      <vt:lpstr>It’s not about ageism – it’s about age distribution and our natural life cycle</vt:lpstr>
      <vt:lpstr>Other Factors Impacting on Membership Growth</vt:lpstr>
      <vt:lpstr>Why is our diversity skewed and not representative of those eligible to be Rotarians from within our communities?  Please use the comments box once again to input your thoughts</vt:lpstr>
      <vt:lpstr>PowerPoint Presentation</vt:lpstr>
      <vt:lpstr>What is the inference of that statement?</vt:lpstr>
      <vt:lpstr>PowerPoint Presentation</vt:lpstr>
      <vt:lpstr>Looking to form new clubs is a great initiative. However, we must also seek to retain our existing members. To do that, we need vibrant, healthy clubs. </vt:lpstr>
      <vt:lpstr>How do we know whether our club is vibrant and healthy?  If you are not sure, Rotary has a club health check proforma and a raft of other resources that may offer an insight to the health of your club</vt:lpstr>
      <vt:lpstr>PowerPoint Presentation</vt:lpstr>
      <vt:lpstr>PowerPoint Presentation</vt:lpstr>
      <vt:lpstr>PowerPoint Presentation</vt:lpstr>
      <vt:lpstr>PowerPoint Presentation</vt:lpstr>
      <vt:lpstr>PowerPoint Presentation</vt:lpstr>
      <vt:lpstr>Rather than look at our Rotary experience from our own perspective, try and view it from that of a prospective new member coming along to the club for the first time  What are the barriers likely barriers that you might encounter in persuading that person to join?</vt:lpstr>
      <vt:lpstr>We have already acknowledged that Rotary is a fantastic organisation, offers great opportunities and we do great work to support our communities and beyond  Therefore, why are people not rushing to join us?</vt:lpstr>
      <vt:lpstr>Is the way our clubs operate representative of society around us?</vt:lpstr>
      <vt:lpstr>A few thoughts of my own…..</vt:lpstr>
      <vt:lpstr>Cost of Rotary – a barrier?</vt:lpstr>
      <vt:lpstr>Rotary Club of Fort Collins</vt:lpstr>
      <vt:lpstr>PowerPoint Presentation</vt:lpstr>
      <vt:lpstr>PowerPoint Presentation</vt:lpstr>
      <vt:lpstr>What Else Might Assist us in Growing Rotary?</vt:lpstr>
      <vt:lpstr>Rotary’s Top Female Leader Says Recruiting Women Is A Growth Opportunity</vt:lpstr>
      <vt:lpstr>YOUTH! </vt:lpstr>
      <vt:lpstr>Engagement with other local Organisations/Clubs</vt:lpstr>
      <vt:lpstr>PowerPoint Presentation</vt:lpstr>
      <vt:lpstr>Over recent years Rotary rules have been changed to allow us to innovate and be more flexible in when, where and how we meet; how we manage attendance; the type of memberships we offer.  </vt:lpstr>
      <vt:lpstr>MER Committee</vt:lpstr>
      <vt:lpstr>What do you want from your MER team?</vt:lpstr>
      <vt:lpstr>Key Messages</vt:lpstr>
      <vt:lpstr>Thank you!</vt:lpstr>
      <vt:lpst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Membership Extension &amp; Retention</dc:title>
  <dc:creator>Windows User</dc:creator>
  <cp:lastModifiedBy>BJR</cp:lastModifiedBy>
  <cp:revision>35</cp:revision>
  <dcterms:created xsi:type="dcterms:W3CDTF">2020-01-30T16:56:21Z</dcterms:created>
  <dcterms:modified xsi:type="dcterms:W3CDTF">2020-04-30T19:42:02Z</dcterms:modified>
</cp:coreProperties>
</file>